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1" r:id="rId2"/>
    <p:sldId id="262" r:id="rId3"/>
    <p:sldId id="316" r:id="rId4"/>
    <p:sldId id="343" r:id="rId5"/>
    <p:sldId id="317" r:id="rId6"/>
    <p:sldId id="318" r:id="rId7"/>
    <p:sldId id="339" r:id="rId8"/>
    <p:sldId id="309" r:id="rId9"/>
    <p:sldId id="338" r:id="rId10"/>
    <p:sldId id="319" r:id="rId11"/>
    <p:sldId id="312" r:id="rId12"/>
    <p:sldId id="315" r:id="rId13"/>
    <p:sldId id="320" r:id="rId14"/>
    <p:sldId id="332" r:id="rId15"/>
    <p:sldId id="334" r:id="rId16"/>
    <p:sldId id="333" r:id="rId17"/>
    <p:sldId id="335" r:id="rId18"/>
    <p:sldId id="313" r:id="rId19"/>
    <p:sldId id="321" r:id="rId20"/>
    <p:sldId id="337" r:id="rId21"/>
    <p:sldId id="322" r:id="rId22"/>
    <p:sldId id="324" r:id="rId23"/>
    <p:sldId id="323" r:id="rId24"/>
    <p:sldId id="342" r:id="rId25"/>
    <p:sldId id="314" r:id="rId26"/>
    <p:sldId id="326" r:id="rId27"/>
    <p:sldId id="325" r:id="rId28"/>
    <p:sldId id="328" r:id="rId29"/>
    <p:sldId id="327" r:id="rId30"/>
    <p:sldId id="329" r:id="rId31"/>
    <p:sldId id="330" r:id="rId32"/>
    <p:sldId id="311" r:id="rId33"/>
    <p:sldId id="340" r:id="rId34"/>
    <p:sldId id="307" r:id="rId35"/>
    <p:sldId id="34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ania" id="{08F56546-8063-4F91-8B94-EA18817DA36A}">
          <p14:sldIdLst>
            <p14:sldId id="301"/>
            <p14:sldId id="262"/>
            <p14:sldId id="316"/>
            <p14:sldId id="343"/>
            <p14:sldId id="317"/>
            <p14:sldId id="318"/>
            <p14:sldId id="339"/>
            <p14:sldId id="309"/>
            <p14:sldId id="338"/>
            <p14:sldId id="319"/>
            <p14:sldId id="312"/>
            <p14:sldId id="315"/>
            <p14:sldId id="320"/>
            <p14:sldId id="332"/>
            <p14:sldId id="334"/>
            <p14:sldId id="333"/>
            <p14:sldId id="335"/>
            <p14:sldId id="313"/>
            <p14:sldId id="321"/>
            <p14:sldId id="337"/>
            <p14:sldId id="322"/>
            <p14:sldId id="324"/>
            <p14:sldId id="323"/>
            <p14:sldId id="342"/>
            <p14:sldId id="314"/>
            <p14:sldId id="326"/>
            <p14:sldId id="325"/>
            <p14:sldId id="328"/>
            <p14:sldId id="327"/>
            <p14:sldId id="329"/>
            <p14:sldId id="330"/>
            <p14:sldId id="311"/>
            <p14:sldId id="340"/>
            <p14:sldId id="307"/>
            <p14:sldId id="34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arzyna Kania" initials="KK" lastIdx="1" clrIdx="0">
    <p:extLst>
      <p:ext uri="{19B8F6BF-5375-455C-9EA6-DF929625EA0E}">
        <p15:presenceInfo xmlns:p15="http://schemas.microsoft.com/office/powerpoint/2012/main" userId="S-1-5-21-958233610-262154198-102343420-93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A8AA"/>
    <a:srgbClr val="666666"/>
    <a:srgbClr val="2E008B"/>
    <a:srgbClr val="00B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92"/>
  </p:normalViewPr>
  <p:slideViewPr>
    <p:cSldViewPr showGuides="1">
      <p:cViewPr varScale="1">
        <p:scale>
          <a:sx n="63" d="100"/>
          <a:sy n="63" d="100"/>
        </p:scale>
        <p:origin x="780" y="6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764B69-A079-4E1A-BD87-9A9812A69E87}" type="datetimeFigureOut">
              <a:rPr lang="en-GB" smtClean="0"/>
              <a:t>19/07/2020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AE7D0-3DF3-4127-8202-6081F850489D}" type="slidenum">
              <a:rPr lang="en-GB" smtClean="0"/>
              <a:t>‹#›</a:t>
            </a:fld>
            <a:endParaRPr lang="en-GB"/>
          </a:p>
        </p:txBody>
      </p:sp>
    </p:spTree>
    <p:extLst>
      <p:ext uri="{BB962C8B-B14F-4D97-AF65-F5344CB8AC3E}">
        <p14:creationId xmlns:p14="http://schemas.microsoft.com/office/powerpoint/2010/main" val="3779801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5</a:t>
            </a:fld>
            <a:endParaRPr lang="en-GB"/>
          </a:p>
        </p:txBody>
      </p:sp>
    </p:spTree>
    <p:extLst>
      <p:ext uri="{BB962C8B-B14F-4D97-AF65-F5344CB8AC3E}">
        <p14:creationId xmlns:p14="http://schemas.microsoft.com/office/powerpoint/2010/main" val="4102927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7</a:t>
            </a:fld>
            <a:endParaRPr lang="en-GB"/>
          </a:p>
        </p:txBody>
      </p:sp>
    </p:spTree>
    <p:extLst>
      <p:ext uri="{BB962C8B-B14F-4D97-AF65-F5344CB8AC3E}">
        <p14:creationId xmlns:p14="http://schemas.microsoft.com/office/powerpoint/2010/main" val="1662283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14</a:t>
            </a:fld>
            <a:endParaRPr lang="en-GB"/>
          </a:p>
        </p:txBody>
      </p:sp>
    </p:spTree>
    <p:extLst>
      <p:ext uri="{BB962C8B-B14F-4D97-AF65-F5344CB8AC3E}">
        <p14:creationId xmlns:p14="http://schemas.microsoft.com/office/powerpoint/2010/main" val="3886233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56AE7D0-3DF3-4127-8202-6081F850489D}" type="slidenum">
              <a:rPr lang="en-GB" smtClean="0"/>
              <a:t>26</a:t>
            </a:fld>
            <a:endParaRPr lang="en-GB"/>
          </a:p>
        </p:txBody>
      </p:sp>
    </p:spTree>
    <p:extLst>
      <p:ext uri="{BB962C8B-B14F-4D97-AF65-F5344CB8AC3E}">
        <p14:creationId xmlns:p14="http://schemas.microsoft.com/office/powerpoint/2010/main" val="469045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792000" y="2276872"/>
            <a:ext cx="4608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792000" y="4633391"/>
            <a:ext cx="4608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Rectangle 3">
            <a:extLst>
              <a:ext uri="{FF2B5EF4-FFF2-40B4-BE49-F238E27FC236}">
                <a16:creationId xmlns:a16="http://schemas.microsoft.com/office/drawing/2014/main" id="{B4DD3CDD-D029-482B-B0C7-8148556A2425}"/>
              </a:ext>
            </a:extLst>
          </p:cNvPr>
          <p:cNvSpPr/>
          <p:nvPr userDrawn="1"/>
        </p:nvSpPr>
        <p:spPr>
          <a:xfrm>
            <a:off x="9480376" y="5110570"/>
            <a:ext cx="2520280"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794953F-E8C8-4237-823E-C80F854F92B8}"/>
              </a:ext>
            </a:extLst>
          </p:cNvPr>
          <p:cNvSpPr txBox="1"/>
          <p:nvPr userDrawn="1"/>
        </p:nvSpPr>
        <p:spPr>
          <a:xfrm>
            <a:off x="8971532" y="6453336"/>
            <a:ext cx="3029124" cy="292388"/>
          </a:xfrm>
          <a:prstGeom prst="rect">
            <a:avLst/>
          </a:prstGeom>
          <a:noFill/>
        </p:spPr>
        <p:txBody>
          <a:bodyPr wrap="square" rtlCol="0">
            <a:spAutoFit/>
          </a:bodyPr>
          <a:lstStyle/>
          <a:p>
            <a:r>
              <a:rPr lang="en-GB" sz="1300" dirty="0">
                <a:solidFill>
                  <a:schemeClr val="tx2"/>
                </a:solidFill>
                <a:latin typeface="Calibri" panose="020F0502020204030204" pitchFamily="34" charset="0"/>
              </a:rPr>
              <a:t>Together we will beat cancer </a:t>
            </a:r>
          </a:p>
        </p:txBody>
      </p:sp>
      <p:pic>
        <p:nvPicPr>
          <p:cNvPr id="10" name="Picture 9">
            <a:extLst>
              <a:ext uri="{FF2B5EF4-FFF2-40B4-BE49-F238E27FC236}">
                <a16:creationId xmlns:a16="http://schemas.microsoft.com/office/drawing/2014/main" id="{F4799656-09DB-4783-B27C-7BAA814B5A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48328" y="5733256"/>
            <a:ext cx="2814504" cy="619707"/>
          </a:xfrm>
          <a:prstGeom prst="rect">
            <a:avLst/>
          </a:prstGeom>
        </p:spPr>
      </p:pic>
    </p:spTree>
    <p:extLst>
      <p:ext uri="{BB962C8B-B14F-4D97-AF65-F5344CB8AC3E}">
        <p14:creationId xmlns:p14="http://schemas.microsoft.com/office/powerpoint/2010/main" val="539264941"/>
      </p:ext>
    </p:extLst>
  </p:cSld>
  <p:clrMapOvr>
    <a:masterClrMapping/>
  </p:clrMapOvr>
  <p:extLst mod="1">
    <p:ext uri="{DCECCB84-F9BA-43D5-87BE-67443E8EF086}">
      <p15:sldGuideLst xmlns:p15="http://schemas.microsoft.com/office/powerpoint/2012/main">
        <p15:guide id="1" pos="3840" userDrawn="1">
          <p15:clr>
            <a:srgbClr val="FBAE40"/>
          </p15:clr>
        </p15:guide>
        <p15:guide id="2" pos="2116" userDrawn="1">
          <p15:clr>
            <a:srgbClr val="FBAE40"/>
          </p15:clr>
        </p15:guide>
        <p15:guide id="3" pos="556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4" name="Rectangle 3">
            <a:extLst>
              <a:ext uri="{FF2B5EF4-FFF2-40B4-BE49-F238E27FC236}">
                <a16:creationId xmlns:a16="http://schemas.microsoft.com/office/drawing/2014/main" id="{1FEAE266-1AED-426B-ABE4-360FFA7DD1E2}"/>
              </a:ext>
            </a:extLst>
          </p:cNvPr>
          <p:cNvSpPr/>
          <p:nvPr userDrawn="1"/>
        </p:nvSpPr>
        <p:spPr>
          <a:xfrm>
            <a:off x="335360" y="5034992"/>
            <a:ext cx="2448272" cy="170637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6B284D46-3FE0-4651-9122-7C3AAD129B6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976359"/>
            <a:ext cx="2952328" cy="651166"/>
          </a:xfrm>
          <a:prstGeom prst="rect">
            <a:avLst/>
          </a:prstGeom>
        </p:spPr>
      </p:pic>
    </p:spTree>
    <p:extLst>
      <p:ext uri="{BB962C8B-B14F-4D97-AF65-F5344CB8AC3E}">
        <p14:creationId xmlns:p14="http://schemas.microsoft.com/office/powerpoint/2010/main" val="931623303"/>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pic>
        <p:nvPicPr>
          <p:cNvPr id="15" name="Picture 14">
            <a:extLst>
              <a:ext uri="{FF2B5EF4-FFF2-40B4-BE49-F238E27FC236}">
                <a16:creationId xmlns:a16="http://schemas.microsoft.com/office/drawing/2014/main" id="{808B5E23-9338-459A-A8E7-4762B24C3E50}"/>
              </a:ext>
            </a:extLst>
          </p:cNvPr>
          <p:cNvPicPr>
            <a:picLocks noChangeAspect="1"/>
          </p:cNvPicPr>
          <p:nvPr userDrawn="1"/>
        </p:nvPicPr>
        <p:blipFill>
          <a:blip r:embed="rId3"/>
          <a:stretch>
            <a:fillRect/>
          </a:stretch>
        </p:blipFill>
        <p:spPr>
          <a:xfrm>
            <a:off x="6066857" y="1412776"/>
            <a:ext cx="182896" cy="182896"/>
          </a:xfrm>
          <a:prstGeom prst="rect">
            <a:avLst/>
          </a:prstGeom>
        </p:spPr>
      </p:pic>
      <p:sp>
        <p:nvSpPr>
          <p:cNvPr id="17" name="Oval 16">
            <a:extLst>
              <a:ext uri="{FF2B5EF4-FFF2-40B4-BE49-F238E27FC236}">
                <a16:creationId xmlns:a16="http://schemas.microsoft.com/office/drawing/2014/main" id="{FC321904-BDBE-419A-B400-DC1CF0C4B86D}"/>
              </a:ext>
            </a:extLst>
          </p:cNvPr>
          <p:cNvSpPr/>
          <p:nvPr userDrawn="1"/>
        </p:nvSpPr>
        <p:spPr>
          <a:xfrm>
            <a:off x="335360" y="1340768"/>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A85C9B4C-1761-4163-B0E9-E286F346BFDD}"/>
              </a:ext>
            </a:extLst>
          </p:cNvPr>
          <p:cNvSpPr/>
          <p:nvPr userDrawn="1"/>
        </p:nvSpPr>
        <p:spPr>
          <a:xfrm>
            <a:off x="1271464" y="476672"/>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C77CE84-C8D0-4A59-B596-71C9205AD7A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3352" y="6021288"/>
            <a:ext cx="2814504" cy="619707"/>
          </a:xfrm>
          <a:prstGeom prst="rect">
            <a:avLst/>
          </a:prstGeom>
        </p:spPr>
      </p:pic>
    </p:spTree>
    <p:extLst>
      <p:ext uri="{BB962C8B-B14F-4D97-AF65-F5344CB8AC3E}">
        <p14:creationId xmlns:p14="http://schemas.microsoft.com/office/powerpoint/2010/main" val="377382478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52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 option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EA36F336-08E4-4E71-B479-98F032E8E41B}"/>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6" name="Rectangle 5">
            <a:extLst>
              <a:ext uri="{FF2B5EF4-FFF2-40B4-BE49-F238E27FC236}">
                <a16:creationId xmlns:a16="http://schemas.microsoft.com/office/drawing/2014/main" id="{D67BD166-F610-4586-9EE0-E9973EC99FEF}"/>
              </a:ext>
            </a:extLst>
          </p:cNvPr>
          <p:cNvSpPr/>
          <p:nvPr userDrawn="1"/>
        </p:nvSpPr>
        <p:spPr>
          <a:xfrm>
            <a:off x="335360" y="5034992"/>
            <a:ext cx="2448272" cy="170637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F241499-57D5-4B7B-84CD-D6C76928A6E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976359"/>
            <a:ext cx="2952328" cy="651166"/>
          </a:xfrm>
          <a:prstGeom prst="rect">
            <a:avLst/>
          </a:prstGeom>
        </p:spPr>
      </p:pic>
    </p:spTree>
    <p:extLst>
      <p:ext uri="{BB962C8B-B14F-4D97-AF65-F5344CB8AC3E}">
        <p14:creationId xmlns:p14="http://schemas.microsoft.com/office/powerpoint/2010/main" val="481506039"/>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pic>
        <p:nvPicPr>
          <p:cNvPr id="6" name="Picture 5">
            <a:extLst>
              <a:ext uri="{FF2B5EF4-FFF2-40B4-BE49-F238E27FC236}">
                <a16:creationId xmlns:a16="http://schemas.microsoft.com/office/drawing/2014/main" id="{380FECDD-3436-426C-8DBD-F8CDDAB3141C}"/>
              </a:ext>
            </a:extLst>
          </p:cNvPr>
          <p:cNvPicPr>
            <a:picLocks noChangeAspect="1"/>
          </p:cNvPicPr>
          <p:nvPr userDrawn="1"/>
        </p:nvPicPr>
        <p:blipFill>
          <a:blip r:embed="rId3"/>
          <a:stretch>
            <a:fillRect/>
          </a:stretch>
        </p:blipFill>
        <p:spPr>
          <a:xfrm>
            <a:off x="6066857" y="1412776"/>
            <a:ext cx="182896" cy="182896"/>
          </a:xfrm>
          <a:prstGeom prst="rect">
            <a:avLst/>
          </a:prstGeom>
        </p:spPr>
      </p:pic>
      <p:sp>
        <p:nvSpPr>
          <p:cNvPr id="7" name="Oval 6">
            <a:extLst>
              <a:ext uri="{FF2B5EF4-FFF2-40B4-BE49-F238E27FC236}">
                <a16:creationId xmlns:a16="http://schemas.microsoft.com/office/drawing/2014/main" id="{8C377E3B-3FEB-4504-9826-BAC76041BEDA}"/>
              </a:ext>
            </a:extLst>
          </p:cNvPr>
          <p:cNvSpPr/>
          <p:nvPr userDrawn="1"/>
        </p:nvSpPr>
        <p:spPr>
          <a:xfrm>
            <a:off x="335360" y="1340768"/>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334D8866-A746-4452-BC0D-42B729C259A0}"/>
              </a:ext>
            </a:extLst>
          </p:cNvPr>
          <p:cNvSpPr/>
          <p:nvPr userDrawn="1"/>
        </p:nvSpPr>
        <p:spPr>
          <a:xfrm>
            <a:off x="1271464" y="476672"/>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AAFEFBD-3898-4ED8-983A-068D023614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3352" y="6021288"/>
            <a:ext cx="2814504" cy="619707"/>
          </a:xfrm>
          <a:prstGeom prst="rect">
            <a:avLst/>
          </a:prstGeom>
        </p:spPr>
      </p:pic>
    </p:spTree>
    <p:extLst>
      <p:ext uri="{BB962C8B-B14F-4D97-AF65-F5344CB8AC3E}">
        <p14:creationId xmlns:p14="http://schemas.microsoft.com/office/powerpoint/2010/main" val="81376525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524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E5FA-BEBB-4862-9C43-D14CCB29FFFA}"/>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0D33DF61-D91B-41EB-AE86-A0DBDBFF582B}"/>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3BE4DDFD-0837-41FA-8FBA-D37B3BB687F1}"/>
              </a:ext>
            </a:extLst>
          </p:cNvPr>
          <p:cNvSpPr>
            <a:spLocks noGrp="1"/>
          </p:cNvSpPr>
          <p:nvPr>
            <p:ph type="dt" sz="half" idx="10"/>
          </p:nvPr>
        </p:nvSpPr>
        <p:spPr/>
        <p:txBody>
          <a:bodyPr/>
          <a:lstStyle>
            <a:lvl1pPr>
              <a:defRPr>
                <a:solidFill>
                  <a:schemeClr val="tx2"/>
                </a:solidFill>
              </a:defRPr>
            </a:lvl1pPr>
          </a:lstStyle>
          <a:p>
            <a:fld id="{3C404475-5ECB-4D36-A4F5-040C1856A096}" type="datetime2">
              <a:rPr lang="en-GB" smtClean="0"/>
              <a:pPr/>
              <a:t>Sunday, 19 July 2020</a:t>
            </a:fld>
            <a:endParaRPr lang="en-GB"/>
          </a:p>
        </p:txBody>
      </p:sp>
      <p:sp>
        <p:nvSpPr>
          <p:cNvPr id="5" name="Footer Placeholder 4">
            <a:extLst>
              <a:ext uri="{FF2B5EF4-FFF2-40B4-BE49-F238E27FC236}">
                <a16:creationId xmlns:a16="http://schemas.microsoft.com/office/drawing/2014/main" id="{0A34EAA5-9395-4AA0-96B6-BD23C5245551}"/>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6" name="Slide Number Placeholder 5">
            <a:extLst>
              <a:ext uri="{FF2B5EF4-FFF2-40B4-BE49-F238E27FC236}">
                <a16:creationId xmlns:a16="http://schemas.microsoft.com/office/drawing/2014/main" id="{031C2346-9DC9-4EFE-9CC7-58A873883353}"/>
              </a:ext>
            </a:extLst>
          </p:cNvPr>
          <p:cNvSpPr>
            <a:spLocks noGrp="1"/>
          </p:cNvSpPr>
          <p:nvPr>
            <p:ph type="sldNum" sz="quarter" idx="12"/>
          </p:nvPr>
        </p:nvSpPr>
        <p:spPr/>
        <p:txBody>
          <a:bodyPr/>
          <a:lstStyle>
            <a:lvl1pPr>
              <a:defRPr>
                <a:solidFill>
                  <a:schemeClr val="tx2"/>
                </a:solidFill>
              </a:defRPr>
            </a:lvl1pPr>
          </a:lstStyle>
          <a:p>
            <a:fld id="{F90E331C-8DD5-41DE-A1D8-42719F204B7E}" type="slidenum">
              <a:rPr lang="en-GB" smtClean="0"/>
              <a:pPr/>
              <a:t>‹#›</a:t>
            </a:fld>
            <a:endParaRPr lang="en-GB"/>
          </a:p>
        </p:txBody>
      </p:sp>
    </p:spTree>
    <p:extLst>
      <p:ext uri="{BB962C8B-B14F-4D97-AF65-F5344CB8AC3E}">
        <p14:creationId xmlns:p14="http://schemas.microsoft.com/office/powerpoint/2010/main" val="847925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FE78-1071-43B4-8733-6DC694827A7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DFA8F19-6500-41F2-994F-0C0B8A75580F}"/>
              </a:ext>
            </a:extLst>
          </p:cNvPr>
          <p:cNvSpPr>
            <a:spLocks noGrp="1"/>
          </p:cNvSpPr>
          <p:nvPr>
            <p:ph sz="half" idx="1"/>
          </p:nvPr>
        </p:nvSpPr>
        <p:spPr>
          <a:xfrm>
            <a:off x="838200" y="1772816"/>
            <a:ext cx="5181600" cy="157735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190A2526-AD2C-4E41-84D3-99AAD9431F23}"/>
              </a:ext>
            </a:extLst>
          </p:cNvPr>
          <p:cNvSpPr>
            <a:spLocks noGrp="1"/>
          </p:cNvSpPr>
          <p:nvPr>
            <p:ph sz="half" idx="2"/>
          </p:nvPr>
        </p:nvSpPr>
        <p:spPr>
          <a:xfrm>
            <a:off x="6172200" y="1772816"/>
            <a:ext cx="5181600" cy="157735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a:extLst>
              <a:ext uri="{FF2B5EF4-FFF2-40B4-BE49-F238E27FC236}">
                <a16:creationId xmlns:a16="http://schemas.microsoft.com/office/drawing/2014/main" id="{E0968D63-4560-490A-8851-3FAE68CDC0F5}"/>
              </a:ext>
            </a:extLst>
          </p:cNvPr>
          <p:cNvSpPr>
            <a:spLocks noGrp="1"/>
          </p:cNvSpPr>
          <p:nvPr>
            <p:ph type="dt" sz="half" idx="10"/>
          </p:nvPr>
        </p:nvSpPr>
        <p:spPr/>
        <p:txBody>
          <a:bodyPr/>
          <a:lstStyle>
            <a:lvl1pPr>
              <a:defRPr>
                <a:solidFill>
                  <a:schemeClr val="tx2"/>
                </a:solidFill>
              </a:defRPr>
            </a:lvl1pPr>
          </a:lstStyle>
          <a:p>
            <a:fld id="{09FCC7DF-DE0D-449C-BEB8-BE8530498216}" type="datetime2">
              <a:rPr lang="en-GB" smtClean="0"/>
              <a:pPr/>
              <a:t>Sunday, 19 July 2020</a:t>
            </a:fld>
            <a:endParaRPr lang="en-GB"/>
          </a:p>
        </p:txBody>
      </p:sp>
      <p:sp>
        <p:nvSpPr>
          <p:cNvPr id="6" name="Footer Placeholder 5">
            <a:extLst>
              <a:ext uri="{FF2B5EF4-FFF2-40B4-BE49-F238E27FC236}">
                <a16:creationId xmlns:a16="http://schemas.microsoft.com/office/drawing/2014/main" id="{CF4C26FF-ADB8-40BD-B16C-6FD03308EF3E}"/>
              </a:ext>
            </a:extLst>
          </p:cNvPr>
          <p:cNvSpPr>
            <a:spLocks noGrp="1"/>
          </p:cNvSpPr>
          <p:nvPr>
            <p:ph type="ftr" sz="quarter" idx="11"/>
          </p:nvPr>
        </p:nvSpPr>
        <p:spPr/>
        <p:txBody>
          <a:bodyPr/>
          <a:lstStyle>
            <a:lvl1pPr>
              <a:defRPr>
                <a:solidFill>
                  <a:schemeClr val="tx2"/>
                </a:solidFill>
              </a:defRPr>
            </a:lvl1pPr>
          </a:lstStyle>
          <a:p>
            <a:r>
              <a:rPr lang="en-GB"/>
              <a:t>Footer Goes Here</a:t>
            </a:r>
          </a:p>
        </p:txBody>
      </p:sp>
      <p:sp>
        <p:nvSpPr>
          <p:cNvPr id="7" name="Slide Number Placeholder 6">
            <a:extLst>
              <a:ext uri="{FF2B5EF4-FFF2-40B4-BE49-F238E27FC236}">
                <a16:creationId xmlns:a16="http://schemas.microsoft.com/office/drawing/2014/main" id="{4633D376-5FFC-4424-BA90-E81E512C965B}"/>
              </a:ext>
            </a:extLst>
          </p:cNvPr>
          <p:cNvSpPr>
            <a:spLocks noGrp="1"/>
          </p:cNvSpPr>
          <p:nvPr>
            <p:ph type="sldNum" sz="quarter" idx="12"/>
          </p:nvPr>
        </p:nvSpPr>
        <p:spPr/>
        <p:txBody>
          <a:bodyPr/>
          <a:lstStyle>
            <a:lvl1pPr>
              <a:defRPr>
                <a:solidFill>
                  <a:schemeClr val="tx2"/>
                </a:solidFill>
              </a:defRPr>
            </a:lvl1pPr>
          </a:lstStyle>
          <a:p>
            <a:fld id="{F90E331C-8DD5-41DE-A1D8-42719F204B7E}" type="slidenum">
              <a:rPr lang="en-GB" smtClean="0"/>
              <a:pPr/>
              <a:t>‹#›</a:t>
            </a:fld>
            <a:endParaRPr lang="en-GB"/>
          </a:p>
        </p:txBody>
      </p:sp>
    </p:spTree>
    <p:extLst>
      <p:ext uri="{BB962C8B-B14F-4D97-AF65-F5344CB8AC3E}">
        <p14:creationId xmlns:p14="http://schemas.microsoft.com/office/powerpoint/2010/main" val="1965625283"/>
      </p:ext>
    </p:extLst>
  </p:cSld>
  <p:clrMapOvr>
    <a:masterClrMapping/>
  </p:clrMapOvr>
  <p:extLst mod="1">
    <p:ext uri="{DCECCB84-F9BA-43D5-87BE-67443E8EF086}">
      <p15:sldGuideLst xmlns:p15="http://schemas.microsoft.com/office/powerpoint/2012/main">
        <p15:guide id="1" pos="3795" userDrawn="1">
          <p15:clr>
            <a:srgbClr val="FBAE40"/>
          </p15:clr>
        </p15:guide>
        <p15:guide id="2" pos="388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33BF9-E686-45D8-9BA8-4838328FAE1E}"/>
              </a:ext>
            </a:extLst>
          </p:cNvPr>
          <p:cNvSpPr>
            <a:spLocks noGrp="1"/>
          </p:cNvSpPr>
          <p:nvPr>
            <p:ph type="title"/>
          </p:nvPr>
        </p:nvSpPr>
        <p:spPr/>
        <p:txBody>
          <a:bodyPr/>
          <a:lstStyle>
            <a:lvl1pPr>
              <a:defRPr>
                <a:solidFill>
                  <a:schemeClr val="tx2"/>
                </a:solidFill>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FD1EE3A2-B671-440F-82DD-2CC2477DB0F7}"/>
              </a:ext>
            </a:extLst>
          </p:cNvPr>
          <p:cNvSpPr>
            <a:spLocks noGrp="1"/>
          </p:cNvSpPr>
          <p:nvPr>
            <p:ph type="dt" sz="half" idx="10"/>
          </p:nvPr>
        </p:nvSpPr>
        <p:spPr/>
        <p:txBody>
          <a:bodyPr/>
          <a:lstStyle/>
          <a:p>
            <a:fld id="{D4F71593-4DB0-4D81-8C54-FC3441CD6A31}" type="datetime2">
              <a:rPr lang="en-GB" smtClean="0"/>
              <a:t>Sunday, 19 July 2020</a:t>
            </a:fld>
            <a:endParaRPr lang="en-GB"/>
          </a:p>
        </p:txBody>
      </p:sp>
      <p:sp>
        <p:nvSpPr>
          <p:cNvPr id="4" name="Footer Placeholder 3">
            <a:extLst>
              <a:ext uri="{FF2B5EF4-FFF2-40B4-BE49-F238E27FC236}">
                <a16:creationId xmlns:a16="http://schemas.microsoft.com/office/drawing/2014/main" id="{AD45F141-88CC-4C9B-BCBF-9411DD6B735F}"/>
              </a:ext>
            </a:extLst>
          </p:cNvPr>
          <p:cNvSpPr>
            <a:spLocks noGrp="1"/>
          </p:cNvSpPr>
          <p:nvPr>
            <p:ph type="ftr" sz="quarter" idx="11"/>
          </p:nvPr>
        </p:nvSpPr>
        <p:spPr/>
        <p:txBody>
          <a:bodyPr/>
          <a:lstStyle/>
          <a:p>
            <a:r>
              <a:rPr lang="en-GB"/>
              <a:t>Footer Goes Here</a:t>
            </a:r>
          </a:p>
        </p:txBody>
      </p:sp>
      <p:sp>
        <p:nvSpPr>
          <p:cNvPr id="5" name="Slide Number Placeholder 4">
            <a:extLst>
              <a:ext uri="{FF2B5EF4-FFF2-40B4-BE49-F238E27FC236}">
                <a16:creationId xmlns:a16="http://schemas.microsoft.com/office/drawing/2014/main" id="{0951594B-2BB0-4059-A8A9-F6D669354563}"/>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1927438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4886D-F66E-4DA4-B896-2DD5F023B34E}"/>
              </a:ext>
            </a:extLst>
          </p:cNvPr>
          <p:cNvSpPr>
            <a:spLocks noGrp="1"/>
          </p:cNvSpPr>
          <p:nvPr>
            <p:ph type="dt" sz="half" idx="10"/>
          </p:nvPr>
        </p:nvSpPr>
        <p:spPr>
          <a:xfrm>
            <a:off x="839788" y="6330225"/>
            <a:ext cx="5256000" cy="123111"/>
          </a:xfrm>
        </p:spPr>
        <p:txBody>
          <a:bodyPr/>
          <a:lstStyle/>
          <a:p>
            <a:fld id="{A97DCDC8-AA34-4254-B0FC-746FEFC2CCD2}" type="datetime2">
              <a:rPr lang="en-GB" smtClean="0"/>
              <a:t>Sunday, 19 July 2020</a:t>
            </a:fld>
            <a:endParaRPr lang="en-GB"/>
          </a:p>
        </p:txBody>
      </p:sp>
      <p:sp>
        <p:nvSpPr>
          <p:cNvPr id="3" name="Footer Placeholder 2">
            <a:extLst>
              <a:ext uri="{FF2B5EF4-FFF2-40B4-BE49-F238E27FC236}">
                <a16:creationId xmlns:a16="http://schemas.microsoft.com/office/drawing/2014/main" id="{6CCFCCD3-B48C-4476-9A97-D76934AFE9F8}"/>
              </a:ext>
            </a:extLst>
          </p:cNvPr>
          <p:cNvSpPr>
            <a:spLocks noGrp="1"/>
          </p:cNvSpPr>
          <p:nvPr>
            <p:ph type="ftr" sz="quarter" idx="11"/>
          </p:nvPr>
        </p:nvSpPr>
        <p:spPr>
          <a:xfrm>
            <a:off x="839788" y="6525344"/>
            <a:ext cx="5256212" cy="123111"/>
          </a:xfrm>
        </p:spPr>
        <p:txBody>
          <a:bodyPr/>
          <a:lstStyle/>
          <a:p>
            <a:r>
              <a:rPr lang="en-GB"/>
              <a:t>Footer Goes Here</a:t>
            </a:r>
          </a:p>
        </p:txBody>
      </p:sp>
      <p:sp>
        <p:nvSpPr>
          <p:cNvPr id="4" name="Slide Number Placeholder 3">
            <a:extLst>
              <a:ext uri="{FF2B5EF4-FFF2-40B4-BE49-F238E27FC236}">
                <a16:creationId xmlns:a16="http://schemas.microsoft.com/office/drawing/2014/main" id="{4B74CFAE-D0C0-468C-98D4-B14C14C4E676}"/>
              </a:ext>
            </a:extLst>
          </p:cNvPr>
          <p:cNvSpPr>
            <a:spLocks noGrp="1"/>
          </p:cNvSpPr>
          <p:nvPr>
            <p:ph type="sldNum" sz="quarter" idx="12"/>
          </p:nvPr>
        </p:nvSpPr>
        <p:spPr/>
        <p:txBody>
          <a:bodyPr/>
          <a:lstStyle/>
          <a:p>
            <a:fld id="{F90E331C-8DD5-41DE-A1D8-42719F204B7E}" type="slidenum">
              <a:rPr lang="en-GB" smtClean="0"/>
              <a:t>‹#›</a:t>
            </a:fld>
            <a:endParaRPr lang="en-GB"/>
          </a:p>
        </p:txBody>
      </p:sp>
    </p:spTree>
    <p:extLst>
      <p:ext uri="{BB962C8B-B14F-4D97-AF65-F5344CB8AC3E}">
        <p14:creationId xmlns:p14="http://schemas.microsoft.com/office/powerpoint/2010/main" val="3525450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Logo">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056096-ABC1-404A-9892-9E48F602CB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8328" y="6021288"/>
            <a:ext cx="2814504" cy="619707"/>
          </a:xfrm>
          <a:prstGeom prst="rect">
            <a:avLst/>
          </a:prstGeom>
        </p:spPr>
      </p:pic>
    </p:spTree>
    <p:extLst>
      <p:ext uri="{BB962C8B-B14F-4D97-AF65-F5344CB8AC3E}">
        <p14:creationId xmlns:p14="http://schemas.microsoft.com/office/powerpoint/2010/main" val="118756212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6" name="Title 1">
            <a:extLst>
              <a:ext uri="{FF2B5EF4-FFF2-40B4-BE49-F238E27FC236}">
                <a16:creationId xmlns:a16="http://schemas.microsoft.com/office/drawing/2014/main" id="{13936653-3080-447B-B85A-CA4AC2D8E173}"/>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7" name="Rectangle 6">
            <a:extLst>
              <a:ext uri="{FF2B5EF4-FFF2-40B4-BE49-F238E27FC236}">
                <a16:creationId xmlns:a16="http://schemas.microsoft.com/office/drawing/2014/main" id="{1B083680-74B4-4455-AFC5-36F2C960F739}"/>
              </a:ext>
            </a:extLst>
          </p:cNvPr>
          <p:cNvSpPr/>
          <p:nvPr userDrawn="1"/>
        </p:nvSpPr>
        <p:spPr>
          <a:xfrm>
            <a:off x="335360" y="5034992"/>
            <a:ext cx="2448272" cy="1706376"/>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344253DF-1ABC-4174-A75F-C3973F2D57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976359"/>
            <a:ext cx="2952328" cy="651166"/>
          </a:xfrm>
          <a:prstGeom prst="rect">
            <a:avLst/>
          </a:prstGeom>
        </p:spPr>
      </p:pic>
    </p:spTree>
    <p:extLst>
      <p:ext uri="{BB962C8B-B14F-4D97-AF65-F5344CB8AC3E}">
        <p14:creationId xmlns:p14="http://schemas.microsoft.com/office/powerpoint/2010/main" val="704807507"/>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3792000" y="2276872"/>
            <a:ext cx="4608000" cy="2088232"/>
          </a:xfrm>
          <a:prstGeom prst="rect">
            <a:avLst/>
          </a:prstGeom>
          <a:ln>
            <a:noFill/>
          </a:ln>
        </p:spPr>
        <p:txBody>
          <a:bodyPr bIns="0" anchor="ctr" anchorCtr="0">
            <a:no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3792000" y="4633391"/>
            <a:ext cx="4608000" cy="307777"/>
          </a:xfrm>
        </p:spPr>
        <p:txBody>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5D9CB002-D45B-4635-A81B-DEACB25146DD}"/>
              </a:ext>
            </a:extLst>
          </p:cNvPr>
          <p:cNvSpPr/>
          <p:nvPr userDrawn="1"/>
        </p:nvSpPr>
        <p:spPr>
          <a:xfrm>
            <a:off x="9480376" y="5085184"/>
            <a:ext cx="2448272" cy="1512168"/>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E2ACE78-9094-4BAB-88B0-2409CB7F7313}"/>
              </a:ext>
            </a:extLst>
          </p:cNvPr>
          <p:cNvSpPr txBox="1"/>
          <p:nvPr userDrawn="1"/>
        </p:nvSpPr>
        <p:spPr>
          <a:xfrm>
            <a:off x="8904312" y="6453336"/>
            <a:ext cx="3029124" cy="292388"/>
          </a:xfrm>
          <a:prstGeom prst="rect">
            <a:avLst/>
          </a:prstGeom>
          <a:noFill/>
        </p:spPr>
        <p:txBody>
          <a:bodyPr wrap="square" rtlCol="0">
            <a:spAutoFit/>
          </a:bodyPr>
          <a:lstStyle/>
          <a:p>
            <a:r>
              <a:rPr lang="en-GB" sz="1300" dirty="0">
                <a:solidFill>
                  <a:schemeClr val="bg1"/>
                </a:solidFill>
                <a:latin typeface="Calibri" panose="020F0502020204030204" pitchFamily="34" charset="0"/>
                <a:cs typeface="Andalus" panose="02020603050405020304" pitchFamily="18" charset="-78"/>
              </a:rPr>
              <a:t>Together we will beat cancer </a:t>
            </a:r>
          </a:p>
        </p:txBody>
      </p:sp>
      <p:pic>
        <p:nvPicPr>
          <p:cNvPr id="7" name="Picture 6">
            <a:extLst>
              <a:ext uri="{FF2B5EF4-FFF2-40B4-BE49-F238E27FC236}">
                <a16:creationId xmlns:a16="http://schemas.microsoft.com/office/drawing/2014/main" id="{D5312D3E-807A-4A52-A8B7-5C9E772107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45099" y="5733256"/>
            <a:ext cx="2952328" cy="651166"/>
          </a:xfrm>
          <a:prstGeom prst="rect">
            <a:avLst/>
          </a:prstGeom>
        </p:spPr>
      </p:pic>
    </p:spTree>
    <p:extLst>
      <p:ext uri="{BB962C8B-B14F-4D97-AF65-F5344CB8AC3E}">
        <p14:creationId xmlns:p14="http://schemas.microsoft.com/office/powerpoint/2010/main" val="683034385"/>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option 3">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8" name="Picture Placeholder 10">
            <a:extLst>
              <a:ext uri="{FF2B5EF4-FFF2-40B4-BE49-F238E27FC236}">
                <a16:creationId xmlns:a16="http://schemas.microsoft.com/office/drawing/2014/main" id="{4A112773-0389-44C1-9A6C-D346A4A5026D}"/>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5" name="Oval 4">
            <a:extLst>
              <a:ext uri="{FF2B5EF4-FFF2-40B4-BE49-F238E27FC236}">
                <a16:creationId xmlns:a16="http://schemas.microsoft.com/office/drawing/2014/main" id="{F0892D67-F81D-4EAF-91FC-295D8C2F6020}"/>
              </a:ext>
            </a:extLst>
          </p:cNvPr>
          <p:cNvSpPr/>
          <p:nvPr userDrawn="1"/>
        </p:nvSpPr>
        <p:spPr>
          <a:xfrm>
            <a:off x="6655081" y="507294"/>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673C406D-B215-4935-8E9E-66DD87522B2E}"/>
              </a:ext>
            </a:extLst>
          </p:cNvPr>
          <p:cNvSpPr/>
          <p:nvPr userDrawn="1"/>
        </p:nvSpPr>
        <p:spPr>
          <a:xfrm>
            <a:off x="6875714" y="1673947"/>
            <a:ext cx="170476" cy="170476"/>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68AEAD39-6F92-40BC-B53B-719F85124F3E}"/>
              </a:ext>
            </a:extLst>
          </p:cNvPr>
          <p:cNvSpPr/>
          <p:nvPr userDrawn="1"/>
        </p:nvSpPr>
        <p:spPr>
          <a:xfrm>
            <a:off x="6127576" y="373944"/>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5336AE6-2107-40DE-99F8-D4EE744CD5C2}"/>
              </a:ext>
            </a:extLst>
          </p:cNvPr>
          <p:cNvSpPr txBox="1"/>
          <p:nvPr userDrawn="1"/>
        </p:nvSpPr>
        <p:spPr>
          <a:xfrm>
            <a:off x="218104" y="6476544"/>
            <a:ext cx="3029124" cy="292388"/>
          </a:xfrm>
          <a:prstGeom prst="rect">
            <a:avLst/>
          </a:prstGeom>
          <a:noFill/>
        </p:spPr>
        <p:txBody>
          <a:bodyPr wrap="square" rtlCol="0">
            <a:spAutoFit/>
          </a:bodyPr>
          <a:lstStyle/>
          <a:p>
            <a:r>
              <a:rPr lang="en-GB" sz="1300" dirty="0">
                <a:solidFill>
                  <a:schemeClr val="tx2"/>
                </a:solidFill>
                <a:latin typeface="Calibri" panose="020F0502020204030204" pitchFamily="34" charset="0"/>
              </a:rPr>
              <a:t>Together we will beat cancer </a:t>
            </a:r>
          </a:p>
        </p:txBody>
      </p:sp>
      <p:pic>
        <p:nvPicPr>
          <p:cNvPr id="12" name="Picture 11">
            <a:extLst>
              <a:ext uri="{FF2B5EF4-FFF2-40B4-BE49-F238E27FC236}">
                <a16:creationId xmlns:a16="http://schemas.microsoft.com/office/drawing/2014/main" id="{F91263D7-559D-4BEC-80C9-175F6C07A3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352" y="5733256"/>
            <a:ext cx="2814504" cy="619707"/>
          </a:xfrm>
          <a:prstGeom prst="rect">
            <a:avLst/>
          </a:prstGeom>
        </p:spPr>
      </p:pic>
    </p:spTree>
    <p:extLst>
      <p:ext uri="{BB962C8B-B14F-4D97-AF65-F5344CB8AC3E}">
        <p14:creationId xmlns:p14="http://schemas.microsoft.com/office/powerpoint/2010/main" val="68328763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6" name="Rectangle 5">
            <a:extLst>
              <a:ext uri="{FF2B5EF4-FFF2-40B4-BE49-F238E27FC236}">
                <a16:creationId xmlns:a16="http://schemas.microsoft.com/office/drawing/2014/main" id="{44BCF2C7-D150-4547-98EB-CC87532E06F2}"/>
              </a:ext>
            </a:extLst>
          </p:cNvPr>
          <p:cNvSpPr/>
          <p:nvPr userDrawn="1"/>
        </p:nvSpPr>
        <p:spPr>
          <a:xfrm>
            <a:off x="335360" y="5034992"/>
            <a:ext cx="2448272" cy="1512168"/>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F7201BF-9504-4E8A-B769-8C83E1A8EB01}"/>
              </a:ext>
            </a:extLst>
          </p:cNvPr>
          <p:cNvSpPr txBox="1"/>
          <p:nvPr userDrawn="1"/>
        </p:nvSpPr>
        <p:spPr>
          <a:xfrm>
            <a:off x="191344" y="6476544"/>
            <a:ext cx="3029124" cy="292388"/>
          </a:xfrm>
          <a:prstGeom prst="rect">
            <a:avLst/>
          </a:prstGeom>
          <a:noFill/>
        </p:spPr>
        <p:txBody>
          <a:bodyPr wrap="square" rtlCol="0">
            <a:spAutoFit/>
          </a:bodyPr>
          <a:lstStyle/>
          <a:p>
            <a:r>
              <a:rPr lang="en-GB" sz="1300" dirty="0">
                <a:solidFill>
                  <a:schemeClr val="bg1"/>
                </a:solidFill>
                <a:latin typeface="Calibri" panose="020F0502020204030204" pitchFamily="34" charset="0"/>
                <a:cs typeface="Andalus" panose="02020603050405020304" pitchFamily="18" charset="-78"/>
              </a:rPr>
              <a:t>Together we will beat cancer </a:t>
            </a:r>
          </a:p>
        </p:txBody>
      </p:sp>
      <p:pic>
        <p:nvPicPr>
          <p:cNvPr id="10" name="Picture 9">
            <a:extLst>
              <a:ext uri="{FF2B5EF4-FFF2-40B4-BE49-F238E27FC236}">
                <a16:creationId xmlns:a16="http://schemas.microsoft.com/office/drawing/2014/main" id="{98DF14C7-60D8-4D88-B7AB-897F26D5E9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733256"/>
            <a:ext cx="2952328" cy="651166"/>
          </a:xfrm>
          <a:prstGeom prst="rect">
            <a:avLst/>
          </a:prstGeom>
        </p:spPr>
      </p:pic>
    </p:spTree>
    <p:extLst>
      <p:ext uri="{BB962C8B-B14F-4D97-AF65-F5344CB8AC3E}">
        <p14:creationId xmlns:p14="http://schemas.microsoft.com/office/powerpoint/2010/main" val="237610381"/>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option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5FA3-A20D-40FB-8BE3-44CD88DDEC22}"/>
              </a:ext>
            </a:extLst>
          </p:cNvPr>
          <p:cNvSpPr>
            <a:spLocks noGrp="1"/>
          </p:cNvSpPr>
          <p:nvPr>
            <p:ph type="ctrTitle"/>
          </p:nvPr>
        </p:nvSpPr>
        <p:spPr>
          <a:xfrm>
            <a:off x="839416" y="1844824"/>
            <a:ext cx="5472000" cy="2088232"/>
          </a:xfrm>
          <a:prstGeom prst="rect">
            <a:avLst/>
          </a:prstGeom>
          <a:ln>
            <a:noFill/>
          </a:ln>
        </p:spPr>
        <p:txBody>
          <a:bodyPr bIns="0" anchor="ctr" anchorCtr="0">
            <a:no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EE91C51-1E93-4B29-9242-2D33D6D5A8FE}"/>
              </a:ext>
            </a:extLst>
          </p:cNvPr>
          <p:cNvSpPr>
            <a:spLocks noGrp="1"/>
          </p:cNvSpPr>
          <p:nvPr>
            <p:ph type="subTitle" idx="1"/>
          </p:nvPr>
        </p:nvSpPr>
        <p:spPr>
          <a:xfrm>
            <a:off x="1055416" y="4005064"/>
            <a:ext cx="5040000" cy="307777"/>
          </a:xfr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Picture Placeholder 10">
            <a:extLst>
              <a:ext uri="{FF2B5EF4-FFF2-40B4-BE49-F238E27FC236}">
                <a16:creationId xmlns:a16="http://schemas.microsoft.com/office/drawing/2014/main" id="{997D0358-D1A5-4615-A65D-68C0B35BE606}"/>
              </a:ext>
            </a:extLst>
          </p:cNvPr>
          <p:cNvSpPr>
            <a:spLocks noGrp="1"/>
          </p:cNvSpPr>
          <p:nvPr>
            <p:ph type="pic" sz="quarter" idx="10"/>
          </p:nvPr>
        </p:nvSpPr>
        <p:spPr>
          <a:xfrm>
            <a:off x="7272445" y="0"/>
            <a:ext cx="4919555"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6" name="Rectangle 5">
            <a:extLst>
              <a:ext uri="{FF2B5EF4-FFF2-40B4-BE49-F238E27FC236}">
                <a16:creationId xmlns:a16="http://schemas.microsoft.com/office/drawing/2014/main" id="{C30E9D85-FA01-435A-807C-2764FE1066EB}"/>
              </a:ext>
            </a:extLst>
          </p:cNvPr>
          <p:cNvSpPr/>
          <p:nvPr userDrawn="1"/>
        </p:nvSpPr>
        <p:spPr>
          <a:xfrm>
            <a:off x="335360" y="5034992"/>
            <a:ext cx="2448272" cy="1512168"/>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FE835EBC-EFF7-4C19-A824-ABA43CC01B6F}"/>
              </a:ext>
            </a:extLst>
          </p:cNvPr>
          <p:cNvSpPr txBox="1"/>
          <p:nvPr userDrawn="1"/>
        </p:nvSpPr>
        <p:spPr>
          <a:xfrm>
            <a:off x="191344" y="6476544"/>
            <a:ext cx="3029124" cy="292388"/>
          </a:xfrm>
          <a:prstGeom prst="rect">
            <a:avLst/>
          </a:prstGeom>
          <a:noFill/>
        </p:spPr>
        <p:txBody>
          <a:bodyPr wrap="square" rtlCol="0">
            <a:spAutoFit/>
          </a:bodyPr>
          <a:lstStyle/>
          <a:p>
            <a:r>
              <a:rPr lang="en-GB" sz="1300" dirty="0">
                <a:solidFill>
                  <a:schemeClr val="bg1"/>
                </a:solidFill>
                <a:latin typeface="Calibri" panose="020F0502020204030204" pitchFamily="34" charset="0"/>
                <a:cs typeface="Andalus" panose="02020603050405020304" pitchFamily="18" charset="-78"/>
              </a:rPr>
              <a:t>Together we will beat cancer </a:t>
            </a:r>
          </a:p>
        </p:txBody>
      </p:sp>
      <p:pic>
        <p:nvPicPr>
          <p:cNvPr id="9" name="Picture 8">
            <a:extLst>
              <a:ext uri="{FF2B5EF4-FFF2-40B4-BE49-F238E27FC236}">
                <a16:creationId xmlns:a16="http://schemas.microsoft.com/office/drawing/2014/main" id="{5EA8B399-06C1-4EA0-AC8F-1340D16BC32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344" y="5733256"/>
            <a:ext cx="2952328" cy="651166"/>
          </a:xfrm>
          <a:prstGeom prst="rect">
            <a:avLst/>
          </a:prstGeom>
        </p:spPr>
      </p:pic>
    </p:spTree>
    <p:extLst>
      <p:ext uri="{BB962C8B-B14F-4D97-AF65-F5344CB8AC3E}">
        <p14:creationId xmlns:p14="http://schemas.microsoft.com/office/powerpoint/2010/main" val="3864515473"/>
      </p:ext>
    </p:extLst>
  </p:cSld>
  <p:clrMapOvr>
    <a:masterClrMapping/>
  </p:clrMapOvr>
  <p:extLst mod="1">
    <p:ext uri="{DCECCB84-F9BA-43D5-87BE-67443E8EF086}">
      <p15:sldGuideLst xmlns:p15="http://schemas.microsoft.com/office/powerpoint/2012/main">
        <p15:guide id="1" pos="3840">
          <p15:clr>
            <a:srgbClr val="FBAE40"/>
          </p15:clr>
        </p15:guide>
        <p15:guide id="2" pos="2116">
          <p15:clr>
            <a:srgbClr val="FBAE40"/>
          </p15:clr>
        </p15:guide>
        <p15:guide id="3" pos="55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8" y="2761895"/>
            <a:ext cx="7488237" cy="1334211"/>
          </a:xfrm>
        </p:spPr>
        <p:txBody>
          <a:bodyPr wrap="square" anchor="ctr" anchorCtr="0">
            <a:spAutoFit/>
          </a:bodyPr>
          <a:lstStyle>
            <a:lvl1pPr algn="ctr">
              <a:lnSpc>
                <a:spcPct val="70000"/>
              </a:lnSpc>
              <a:defRPr sz="6000">
                <a:solidFill>
                  <a:schemeClr val="bg1"/>
                </a:solidFill>
              </a:defRPr>
            </a:lvl1pPr>
          </a:lstStyle>
          <a:p>
            <a:r>
              <a:rPr lang="en-US"/>
              <a:t>Click to edit Master title style</a:t>
            </a:r>
            <a:endParaRPr lang="en-GB" dirty="0"/>
          </a:p>
        </p:txBody>
      </p:sp>
      <p:sp>
        <p:nvSpPr>
          <p:cNvPr id="4" name="Rectangle 3">
            <a:extLst>
              <a:ext uri="{FF2B5EF4-FFF2-40B4-BE49-F238E27FC236}">
                <a16:creationId xmlns:a16="http://schemas.microsoft.com/office/drawing/2014/main" id="{23CE970A-69F0-4380-B369-6E5245E60786}"/>
              </a:ext>
            </a:extLst>
          </p:cNvPr>
          <p:cNvSpPr/>
          <p:nvPr userDrawn="1"/>
        </p:nvSpPr>
        <p:spPr>
          <a:xfrm>
            <a:off x="9480376" y="5220275"/>
            <a:ext cx="2448272" cy="1512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F3175505-2C65-4AA4-91A9-4D6D0D6AD1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48328" y="6021288"/>
            <a:ext cx="2814504" cy="619707"/>
          </a:xfrm>
          <a:prstGeom prst="rect">
            <a:avLst/>
          </a:prstGeom>
        </p:spPr>
      </p:pic>
    </p:spTree>
    <p:extLst>
      <p:ext uri="{BB962C8B-B14F-4D97-AF65-F5344CB8AC3E}">
        <p14:creationId xmlns:p14="http://schemas.microsoft.com/office/powerpoint/2010/main" val="1332512816"/>
      </p:ext>
    </p:extLst>
  </p:cSld>
  <p:clrMapOvr>
    <a:masterClrMapping/>
  </p:clrMapOvr>
  <p:extLst mod="1">
    <p:ext uri="{DCECCB84-F9BA-43D5-87BE-67443E8EF086}">
      <p15:sldGuideLst xmlns:p15="http://schemas.microsoft.com/office/powerpoint/2012/main">
        <p15:guide id="1" pos="524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option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8" y="2761895"/>
            <a:ext cx="7488237" cy="1334211"/>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Rectangle 2">
            <a:extLst>
              <a:ext uri="{FF2B5EF4-FFF2-40B4-BE49-F238E27FC236}">
                <a16:creationId xmlns:a16="http://schemas.microsoft.com/office/drawing/2014/main" id="{D1057045-282D-4894-93DF-38BEDA5FC206}"/>
              </a:ext>
            </a:extLst>
          </p:cNvPr>
          <p:cNvSpPr/>
          <p:nvPr userDrawn="1"/>
        </p:nvSpPr>
        <p:spPr>
          <a:xfrm>
            <a:off x="9480376" y="5220275"/>
            <a:ext cx="2448272" cy="1512168"/>
          </a:xfrm>
          <a:prstGeom prst="rect">
            <a:avLst/>
          </a:prstGeom>
          <a:solidFill>
            <a:srgbClr val="2E008B"/>
          </a:solidFill>
          <a:ln>
            <a:solidFill>
              <a:srgbClr val="2E0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90F4F69F-2D00-4A70-A094-4F6050E9F5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76320" y="5976359"/>
            <a:ext cx="2952328" cy="651166"/>
          </a:xfrm>
          <a:prstGeom prst="rect">
            <a:avLst/>
          </a:prstGeom>
        </p:spPr>
      </p:pic>
    </p:spTree>
    <p:extLst>
      <p:ext uri="{BB962C8B-B14F-4D97-AF65-F5344CB8AC3E}">
        <p14:creationId xmlns:p14="http://schemas.microsoft.com/office/powerpoint/2010/main" val="3507947861"/>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 option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8" y="2761895"/>
            <a:ext cx="7488237" cy="1334211"/>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5" name="Rectangle 4">
            <a:extLst>
              <a:ext uri="{FF2B5EF4-FFF2-40B4-BE49-F238E27FC236}">
                <a16:creationId xmlns:a16="http://schemas.microsoft.com/office/drawing/2014/main" id="{25BDC983-CD54-481A-90C4-66C6E8002E4C}"/>
              </a:ext>
            </a:extLst>
          </p:cNvPr>
          <p:cNvSpPr/>
          <p:nvPr userDrawn="1"/>
        </p:nvSpPr>
        <p:spPr>
          <a:xfrm>
            <a:off x="9480376" y="5220275"/>
            <a:ext cx="2448272" cy="1512168"/>
          </a:xfrm>
          <a:prstGeom prst="rect">
            <a:avLst/>
          </a:prstGeom>
          <a:solidFill>
            <a:srgbClr val="A7A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a:extLst>
              <a:ext uri="{FF2B5EF4-FFF2-40B4-BE49-F238E27FC236}">
                <a16:creationId xmlns:a16="http://schemas.microsoft.com/office/drawing/2014/main" id="{1D34D5D9-5C59-429E-815C-3CEACC8702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76320" y="5976359"/>
            <a:ext cx="2952328" cy="651166"/>
          </a:xfrm>
          <a:prstGeom prst="rect">
            <a:avLst/>
          </a:prstGeom>
        </p:spPr>
      </p:pic>
    </p:spTree>
    <p:extLst>
      <p:ext uri="{BB962C8B-B14F-4D97-AF65-F5344CB8AC3E}">
        <p14:creationId xmlns:p14="http://schemas.microsoft.com/office/powerpoint/2010/main" val="900299204"/>
      </p:ext>
    </p:extLst>
  </p:cSld>
  <p:clrMapOvr>
    <a:masterClrMapping/>
  </p:clrMapOvr>
  <p:extLst mod="1">
    <p:ext uri="{DCECCB84-F9BA-43D5-87BE-67443E8EF086}">
      <p15:sldGuideLst xmlns:p15="http://schemas.microsoft.com/office/powerpoint/2012/main">
        <p15:guide id="1" pos="52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option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D9D8-3ACA-459C-AA1E-A261DEDBD09F}"/>
              </a:ext>
            </a:extLst>
          </p:cNvPr>
          <p:cNvSpPr>
            <a:spLocks noGrp="1"/>
          </p:cNvSpPr>
          <p:nvPr>
            <p:ph type="title"/>
          </p:nvPr>
        </p:nvSpPr>
        <p:spPr>
          <a:xfrm>
            <a:off x="839787" y="2438730"/>
            <a:ext cx="5256213" cy="1980542"/>
          </a:xfrm>
        </p:spPr>
        <p:txBody>
          <a:bodyPr wrap="square" anchor="ctr" anchorCtr="0">
            <a:spAutoFit/>
          </a:bodyPr>
          <a:lstStyle>
            <a:lvl1pPr algn="ctr">
              <a:lnSpc>
                <a:spcPct val="70000"/>
              </a:lnSpc>
              <a:defRPr sz="6000">
                <a:solidFill>
                  <a:schemeClr val="tx2"/>
                </a:solidFill>
              </a:defRPr>
            </a:lvl1pPr>
          </a:lstStyle>
          <a:p>
            <a:r>
              <a:rPr lang="en-US"/>
              <a:t>Click to edit Master title style</a:t>
            </a:r>
            <a:endParaRPr lang="en-GB" dirty="0"/>
          </a:p>
        </p:txBody>
      </p:sp>
      <p:sp>
        <p:nvSpPr>
          <p:cNvPr id="3" name="Picture Placeholder 10">
            <a:extLst>
              <a:ext uri="{FF2B5EF4-FFF2-40B4-BE49-F238E27FC236}">
                <a16:creationId xmlns:a16="http://schemas.microsoft.com/office/drawing/2014/main" id="{1CEBE5DC-07E1-4B65-9518-961D2B3183AA}"/>
              </a:ext>
            </a:extLst>
          </p:cNvPr>
          <p:cNvSpPr>
            <a:spLocks noGrp="1"/>
          </p:cNvSpPr>
          <p:nvPr>
            <p:ph type="pic" sz="quarter" idx="10"/>
          </p:nvPr>
        </p:nvSpPr>
        <p:spPr>
          <a:xfrm>
            <a:off x="7248128" y="0"/>
            <a:ext cx="4943872" cy="6858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281 w 12281"/>
              <a:gd name="connsiteY0" fmla="*/ 0 h 10000"/>
              <a:gd name="connsiteX1" fmla="*/ 12281 w 12281"/>
              <a:gd name="connsiteY1" fmla="*/ 0 h 10000"/>
              <a:gd name="connsiteX2" fmla="*/ 12281 w 12281"/>
              <a:gd name="connsiteY2" fmla="*/ 10000 h 10000"/>
              <a:gd name="connsiteX3" fmla="*/ 2281 w 12281"/>
              <a:gd name="connsiteY3" fmla="*/ 10000 h 10000"/>
              <a:gd name="connsiteX4" fmla="*/ 2281 w 12281"/>
              <a:gd name="connsiteY4" fmla="*/ 0 h 10000"/>
              <a:gd name="connsiteX0" fmla="*/ 2718 w 12718"/>
              <a:gd name="connsiteY0" fmla="*/ 0 h 10000"/>
              <a:gd name="connsiteX1" fmla="*/ 12718 w 12718"/>
              <a:gd name="connsiteY1" fmla="*/ 0 h 10000"/>
              <a:gd name="connsiteX2" fmla="*/ 12718 w 12718"/>
              <a:gd name="connsiteY2" fmla="*/ 10000 h 10000"/>
              <a:gd name="connsiteX3" fmla="*/ 2718 w 12718"/>
              <a:gd name="connsiteY3" fmla="*/ 10000 h 10000"/>
              <a:gd name="connsiteX4" fmla="*/ 2718 w 12718"/>
              <a:gd name="connsiteY4" fmla="*/ 0 h 10000"/>
              <a:gd name="connsiteX0" fmla="*/ 2205 w 12205"/>
              <a:gd name="connsiteY0" fmla="*/ 0 h 10000"/>
              <a:gd name="connsiteX1" fmla="*/ 12205 w 12205"/>
              <a:gd name="connsiteY1" fmla="*/ 0 h 10000"/>
              <a:gd name="connsiteX2" fmla="*/ 12205 w 12205"/>
              <a:gd name="connsiteY2" fmla="*/ 10000 h 10000"/>
              <a:gd name="connsiteX3" fmla="*/ 2205 w 12205"/>
              <a:gd name="connsiteY3" fmla="*/ 10000 h 10000"/>
              <a:gd name="connsiteX4" fmla="*/ 2205 w 12205"/>
              <a:gd name="connsiteY4" fmla="*/ 0 h 10000"/>
              <a:gd name="connsiteX0" fmla="*/ 2264 w 12264"/>
              <a:gd name="connsiteY0" fmla="*/ 0 h 10000"/>
              <a:gd name="connsiteX1" fmla="*/ 12264 w 12264"/>
              <a:gd name="connsiteY1" fmla="*/ 0 h 10000"/>
              <a:gd name="connsiteX2" fmla="*/ 12264 w 12264"/>
              <a:gd name="connsiteY2" fmla="*/ 10000 h 10000"/>
              <a:gd name="connsiteX3" fmla="*/ 2264 w 12264"/>
              <a:gd name="connsiteY3" fmla="*/ 10000 h 10000"/>
              <a:gd name="connsiteX4" fmla="*/ 2264 w 12264"/>
              <a:gd name="connsiteY4" fmla="*/ 0 h 10000"/>
              <a:gd name="connsiteX0" fmla="*/ 2303 w 12303"/>
              <a:gd name="connsiteY0" fmla="*/ 0 h 10000"/>
              <a:gd name="connsiteX1" fmla="*/ 12303 w 12303"/>
              <a:gd name="connsiteY1" fmla="*/ 0 h 10000"/>
              <a:gd name="connsiteX2" fmla="*/ 12303 w 12303"/>
              <a:gd name="connsiteY2" fmla="*/ 10000 h 10000"/>
              <a:gd name="connsiteX3" fmla="*/ 2303 w 12303"/>
              <a:gd name="connsiteY3" fmla="*/ 10000 h 10000"/>
              <a:gd name="connsiteX4" fmla="*/ 2303 w 12303"/>
              <a:gd name="connsiteY4" fmla="*/ 0 h 10000"/>
              <a:gd name="connsiteX0" fmla="*/ 2273 w 12273"/>
              <a:gd name="connsiteY0" fmla="*/ 0 h 10000"/>
              <a:gd name="connsiteX1" fmla="*/ 12273 w 12273"/>
              <a:gd name="connsiteY1" fmla="*/ 0 h 10000"/>
              <a:gd name="connsiteX2" fmla="*/ 12273 w 12273"/>
              <a:gd name="connsiteY2" fmla="*/ 10000 h 10000"/>
              <a:gd name="connsiteX3" fmla="*/ 2273 w 12273"/>
              <a:gd name="connsiteY3" fmla="*/ 10000 h 10000"/>
              <a:gd name="connsiteX4" fmla="*/ 2273 w 12273"/>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 h="10000">
                <a:moveTo>
                  <a:pt x="2273" y="0"/>
                </a:moveTo>
                <a:lnTo>
                  <a:pt x="12273" y="0"/>
                </a:lnTo>
                <a:lnTo>
                  <a:pt x="12273" y="10000"/>
                </a:lnTo>
                <a:lnTo>
                  <a:pt x="2273" y="10000"/>
                </a:lnTo>
                <a:cubicBezTo>
                  <a:pt x="215" y="7508"/>
                  <a:pt x="-1596" y="4260"/>
                  <a:pt x="2273" y="0"/>
                </a:cubicBez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w="28575">
            <a:noFill/>
          </a:ln>
        </p:spPr>
        <p:txBody>
          <a:bodyPr anchor="ctr" anchorCtr="0">
            <a:noAutofit/>
          </a:bodyPr>
          <a:lstStyle>
            <a:lvl1pPr marL="0" indent="0" algn="ctr">
              <a:buNone/>
              <a:defRPr b="1">
                <a:solidFill>
                  <a:schemeClr val="bg1"/>
                </a:solidFill>
              </a:defRPr>
            </a:lvl1pPr>
          </a:lstStyle>
          <a:p>
            <a:endParaRPr lang="en-GB" dirty="0"/>
          </a:p>
        </p:txBody>
      </p:sp>
      <p:sp>
        <p:nvSpPr>
          <p:cNvPr id="5" name="Oval 4">
            <a:extLst>
              <a:ext uri="{FF2B5EF4-FFF2-40B4-BE49-F238E27FC236}">
                <a16:creationId xmlns:a16="http://schemas.microsoft.com/office/drawing/2014/main" id="{42CF35B7-1632-421B-8A62-A66970D923EA}"/>
              </a:ext>
            </a:extLst>
          </p:cNvPr>
          <p:cNvSpPr/>
          <p:nvPr userDrawn="1"/>
        </p:nvSpPr>
        <p:spPr>
          <a:xfrm>
            <a:off x="1271464" y="476672"/>
            <a:ext cx="414656" cy="414656"/>
          </a:xfrm>
          <a:prstGeom prst="ellipse">
            <a:avLst/>
          </a:prstGeom>
          <a:solidFill>
            <a:srgbClr val="1729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3762D73B-BBFA-449A-946A-8A819A1B7DF8}"/>
              </a:ext>
            </a:extLst>
          </p:cNvPr>
          <p:cNvSpPr/>
          <p:nvPr userDrawn="1"/>
        </p:nvSpPr>
        <p:spPr>
          <a:xfrm>
            <a:off x="1775520" y="928566"/>
            <a:ext cx="170476" cy="170476"/>
          </a:xfrm>
          <a:prstGeom prst="ellipse">
            <a:avLst/>
          </a:prstGeom>
          <a:solidFill>
            <a:srgbClr val="00B6ED"/>
          </a:solidFill>
          <a:ln>
            <a:solidFill>
              <a:srgbClr val="00B6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445F4B4-6C4B-4789-85A0-919776932321}"/>
              </a:ext>
            </a:extLst>
          </p:cNvPr>
          <p:cNvSpPr/>
          <p:nvPr userDrawn="1"/>
        </p:nvSpPr>
        <p:spPr>
          <a:xfrm>
            <a:off x="335360" y="1340768"/>
            <a:ext cx="266700" cy="266700"/>
          </a:xfrm>
          <a:prstGeom prst="ellipse">
            <a:avLst/>
          </a:prstGeom>
          <a:solidFill>
            <a:srgbClr val="EC008C"/>
          </a:solidFill>
          <a:ln>
            <a:solidFill>
              <a:srgbClr val="EC0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EDF331A-3129-4180-9508-489221126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3352" y="6021288"/>
            <a:ext cx="2814504" cy="619707"/>
          </a:xfrm>
          <a:prstGeom prst="rect">
            <a:avLst/>
          </a:prstGeom>
        </p:spPr>
      </p:pic>
    </p:spTree>
    <p:extLst>
      <p:ext uri="{BB962C8B-B14F-4D97-AF65-F5344CB8AC3E}">
        <p14:creationId xmlns:p14="http://schemas.microsoft.com/office/powerpoint/2010/main" val="257487103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524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5EF75-4D52-440A-A177-AD7D86E621B3}"/>
              </a:ext>
            </a:extLst>
          </p:cNvPr>
          <p:cNvSpPr>
            <a:spLocks noGrp="1"/>
          </p:cNvSpPr>
          <p:nvPr>
            <p:ph type="title"/>
          </p:nvPr>
        </p:nvSpPr>
        <p:spPr>
          <a:xfrm>
            <a:off x="838200" y="404664"/>
            <a:ext cx="10515600" cy="615553"/>
          </a:xfrm>
          <a:prstGeom prst="rect">
            <a:avLst/>
          </a:prstGeom>
        </p:spPr>
        <p:txBody>
          <a:bodyPr vert="horz" lIns="0" tIns="0" rIns="0" bIns="0" rtlCol="0" anchor="t" anchorCtr="0">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A660E384-7329-4F48-9513-487423506C14}"/>
              </a:ext>
            </a:extLst>
          </p:cNvPr>
          <p:cNvSpPr>
            <a:spLocks noGrp="1"/>
          </p:cNvSpPr>
          <p:nvPr>
            <p:ph type="body" idx="1"/>
          </p:nvPr>
        </p:nvSpPr>
        <p:spPr>
          <a:xfrm>
            <a:off x="838200" y="1772816"/>
            <a:ext cx="10515600" cy="1608133"/>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A02CADF-0F3F-4A6D-8357-3E5A35796082}"/>
              </a:ext>
            </a:extLst>
          </p:cNvPr>
          <p:cNvSpPr>
            <a:spLocks noGrp="1"/>
          </p:cNvSpPr>
          <p:nvPr>
            <p:ph type="dt" sz="half" idx="2"/>
          </p:nvPr>
        </p:nvSpPr>
        <p:spPr>
          <a:xfrm>
            <a:off x="839788" y="6330225"/>
            <a:ext cx="5256000" cy="123111"/>
          </a:xfrm>
          <a:prstGeom prst="rect">
            <a:avLst/>
          </a:prstGeom>
        </p:spPr>
        <p:txBody>
          <a:bodyPr vert="horz" wrap="square" lIns="0" tIns="0" rIns="0" bIns="0" rtlCol="0" anchor="b" anchorCtr="0">
            <a:spAutoFit/>
          </a:bodyPr>
          <a:lstStyle>
            <a:lvl1pPr algn="l">
              <a:defRPr sz="800">
                <a:solidFill>
                  <a:schemeClr val="tx2"/>
                </a:solidFill>
              </a:defRPr>
            </a:lvl1pPr>
          </a:lstStyle>
          <a:p>
            <a:fld id="{7BFF6A76-928D-4240-A973-B16EE178E0D9}" type="datetime2">
              <a:rPr lang="en-GB" smtClean="0"/>
              <a:pPr/>
              <a:t>Sunday, 19 July 2020</a:t>
            </a:fld>
            <a:endParaRPr lang="en-GB" dirty="0"/>
          </a:p>
        </p:txBody>
      </p:sp>
      <p:sp>
        <p:nvSpPr>
          <p:cNvPr id="5" name="Footer Placeholder 4">
            <a:extLst>
              <a:ext uri="{FF2B5EF4-FFF2-40B4-BE49-F238E27FC236}">
                <a16:creationId xmlns:a16="http://schemas.microsoft.com/office/drawing/2014/main" id="{99B8B8C9-4F22-4557-AE82-C88DC9015F8B}"/>
              </a:ext>
            </a:extLst>
          </p:cNvPr>
          <p:cNvSpPr>
            <a:spLocks noGrp="1"/>
          </p:cNvSpPr>
          <p:nvPr>
            <p:ph type="ftr" sz="quarter" idx="3"/>
          </p:nvPr>
        </p:nvSpPr>
        <p:spPr>
          <a:xfrm>
            <a:off x="839788" y="6525344"/>
            <a:ext cx="10512000" cy="123111"/>
          </a:xfrm>
          <a:prstGeom prst="rect">
            <a:avLst/>
          </a:prstGeom>
        </p:spPr>
        <p:txBody>
          <a:bodyPr vert="horz" wrap="square" lIns="0" tIns="0" rIns="0" bIns="0" rtlCol="0" anchor="t" anchorCtr="0">
            <a:spAutoFit/>
          </a:bodyPr>
          <a:lstStyle>
            <a:lvl1pPr algn="l">
              <a:defRPr sz="800">
                <a:solidFill>
                  <a:schemeClr val="tx2"/>
                </a:solidFill>
              </a:defRPr>
            </a:lvl1pPr>
          </a:lstStyle>
          <a:p>
            <a:r>
              <a:rPr lang="en-GB"/>
              <a:t>Footer Goes Here</a:t>
            </a:r>
            <a:endParaRPr lang="en-GB" dirty="0"/>
          </a:p>
        </p:txBody>
      </p:sp>
      <p:sp>
        <p:nvSpPr>
          <p:cNvPr id="6" name="Slide Number Placeholder 5">
            <a:extLst>
              <a:ext uri="{FF2B5EF4-FFF2-40B4-BE49-F238E27FC236}">
                <a16:creationId xmlns:a16="http://schemas.microsoft.com/office/drawing/2014/main" id="{3B240DCD-F5B7-4664-87EE-F1FFDD430D8C}"/>
              </a:ext>
            </a:extLst>
          </p:cNvPr>
          <p:cNvSpPr>
            <a:spLocks noGrp="1"/>
          </p:cNvSpPr>
          <p:nvPr>
            <p:ph type="sldNum" sz="quarter" idx="4"/>
          </p:nvPr>
        </p:nvSpPr>
        <p:spPr>
          <a:xfrm>
            <a:off x="0" y="6330225"/>
            <a:ext cx="767408" cy="123111"/>
          </a:xfrm>
          <a:prstGeom prst="rect">
            <a:avLst/>
          </a:prstGeom>
        </p:spPr>
        <p:txBody>
          <a:bodyPr vert="horz" wrap="square" lIns="0" tIns="0" rIns="0" bIns="0" rtlCol="0" anchor="b" anchorCtr="0">
            <a:spAutoFit/>
          </a:bodyPr>
          <a:lstStyle>
            <a:lvl1pPr algn="r">
              <a:defRPr sz="800">
                <a:solidFill>
                  <a:schemeClr val="tx2"/>
                </a:solidFill>
              </a:defRPr>
            </a:lvl1pPr>
          </a:lstStyle>
          <a:p>
            <a:fld id="{F90E331C-8DD5-41DE-A1D8-42719F204B7E}" type="slidenum">
              <a:rPr lang="en-GB" smtClean="0"/>
              <a:pPr/>
              <a:t>‹#›</a:t>
            </a:fld>
            <a:endParaRPr lang="en-GB" dirty="0"/>
          </a:p>
        </p:txBody>
      </p:sp>
    </p:spTree>
    <p:extLst>
      <p:ext uri="{BB962C8B-B14F-4D97-AF65-F5344CB8AC3E}">
        <p14:creationId xmlns:p14="http://schemas.microsoft.com/office/powerpoint/2010/main" val="639640934"/>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75" r:id="rId4"/>
    <p:sldLayoutId id="2147483658" r:id="rId5"/>
    <p:sldLayoutId id="2147483651" r:id="rId6"/>
    <p:sldLayoutId id="2147483659" r:id="rId7"/>
    <p:sldLayoutId id="2147483660" r:id="rId8"/>
    <p:sldLayoutId id="2147483661" r:id="rId9"/>
    <p:sldLayoutId id="2147483662" r:id="rId10"/>
    <p:sldLayoutId id="2147483671" r:id="rId11"/>
    <p:sldLayoutId id="2147483672" r:id="rId12"/>
    <p:sldLayoutId id="2147483673" r:id="rId13"/>
    <p:sldLayoutId id="2147483650" r:id="rId14"/>
    <p:sldLayoutId id="2147483652" r:id="rId15"/>
    <p:sldLayoutId id="2147483654" r:id="rId16"/>
    <p:sldLayoutId id="2147483655" r:id="rId17"/>
    <p:sldLayoutId id="2147483679" r:id="rId18"/>
    <p:sldLayoutId id="2147483678" r:id="rId19"/>
  </p:sldLayoutIdLst>
  <p:hf hdr="0"/>
  <p:txStyles>
    <p:titleStyle>
      <a:lvl1pPr algn="l" defTabSz="914400" rtl="0" eaLnBrk="1" latinLnBrk="0" hangingPunct="1">
        <a:lnSpc>
          <a:spcPct val="100000"/>
        </a:lnSpc>
        <a:spcBef>
          <a:spcPct val="0"/>
        </a:spcBef>
        <a:buNone/>
        <a:defRPr sz="4000" kern="1200" cap="all" baseline="0">
          <a:solidFill>
            <a:schemeClr val="accent3"/>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400" kern="1200">
          <a:solidFill>
            <a:schemeClr val="tx1"/>
          </a:solidFill>
          <a:latin typeface="+mn-lt"/>
          <a:ea typeface="+mn-ea"/>
          <a:cs typeface="+mn-cs"/>
        </a:defRPr>
      </a:lvl1pPr>
      <a:lvl2pPr marL="358775" indent="-358775" algn="l" defTabSz="914400" rtl="0" eaLnBrk="1" latinLnBrk="0" hangingPunct="1">
        <a:lnSpc>
          <a:spcPct val="100000"/>
        </a:lnSpc>
        <a:spcBef>
          <a:spcPts val="600"/>
        </a:spcBef>
        <a:spcAft>
          <a:spcPts val="300"/>
        </a:spcAft>
        <a:buClr>
          <a:schemeClr val="bg2"/>
        </a:buClr>
        <a:buFont typeface="Arial" panose="020B0604020202020204" pitchFamily="34" charset="0"/>
        <a:buChar char="‒"/>
        <a:defRPr sz="2000" kern="1200">
          <a:solidFill>
            <a:schemeClr val="tx1"/>
          </a:solidFill>
          <a:latin typeface="+mn-lt"/>
          <a:ea typeface="+mn-ea"/>
          <a:cs typeface="+mn-cs"/>
        </a:defRPr>
      </a:lvl2pPr>
      <a:lvl3pPr marL="631825" indent="-273050"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800" kern="1200">
          <a:solidFill>
            <a:schemeClr val="tx1"/>
          </a:solidFill>
          <a:latin typeface="+mn-lt"/>
          <a:ea typeface="+mn-ea"/>
          <a:cs typeface="+mn-cs"/>
        </a:defRPr>
      </a:lvl3pPr>
      <a:lvl4pPr marL="990600" indent="-35877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600" kern="1200">
          <a:solidFill>
            <a:schemeClr val="tx1"/>
          </a:solidFill>
          <a:latin typeface="+mn-lt"/>
          <a:ea typeface="+mn-ea"/>
          <a:cs typeface="+mn-cs"/>
        </a:defRPr>
      </a:lvl4pPr>
      <a:lvl5pPr marL="1254125" indent="-26352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9" userDrawn="1">
          <p15:clr>
            <a:srgbClr val="F26B43"/>
          </p15:clr>
        </p15:guide>
        <p15:guide id="2" pos="7151" userDrawn="1">
          <p15:clr>
            <a:srgbClr val="F26B43"/>
          </p15:clr>
        </p15:guide>
        <p15:guide id="3" pos="3840" userDrawn="1">
          <p15:clr>
            <a:srgbClr val="F26B43"/>
          </p15:clr>
        </p15:guide>
        <p15:guide id="4" orient="horz" pos="1117" userDrawn="1">
          <p15:clr>
            <a:srgbClr val="F26B43"/>
          </p15:clr>
        </p15:guide>
        <p15:guide id="5" orient="horz" pos="4065" userDrawn="1">
          <p15:clr>
            <a:srgbClr val="F26B43"/>
          </p15:clr>
        </p15:guide>
        <p15:guide id="7"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ites.google.com/uw.edu/splitseq" TargetMode="Externa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4.gif"/></Relationships>
</file>

<file path=ppt/slides/_rels/slide1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81.emf"/><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gif"/><Relationship Id="rId4" Type="http://schemas.openxmlformats.org/officeDocument/2006/relationships/image" Target="../media/image29.jpeg"/></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hyperlink" Target="https://www.sec.gov/Archives/edgar/data/1770787/000119312519224368/d737378ds1.ht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ingle_cell_sequencing" TargetMode="External"/><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E822-8A43-4565-A312-94C56561FF1A}"/>
              </a:ext>
            </a:extLst>
          </p:cNvPr>
          <p:cNvSpPr>
            <a:spLocks noGrp="1"/>
          </p:cNvSpPr>
          <p:nvPr>
            <p:ph type="ctrTitle"/>
          </p:nvPr>
        </p:nvSpPr>
        <p:spPr>
          <a:xfrm>
            <a:off x="263352" y="1844824"/>
            <a:ext cx="6768752" cy="2088232"/>
          </a:xfrm>
        </p:spPr>
        <p:txBody>
          <a:bodyPr/>
          <a:lstStyle/>
          <a:p>
            <a:r>
              <a:rPr lang="en-GB" dirty="0"/>
              <a:t>Introduction to SINGLE CELL RNA-SEQ</a:t>
            </a:r>
          </a:p>
        </p:txBody>
      </p:sp>
      <p:sp>
        <p:nvSpPr>
          <p:cNvPr id="3" name="Subtitle 2">
            <a:extLst>
              <a:ext uri="{FF2B5EF4-FFF2-40B4-BE49-F238E27FC236}">
                <a16:creationId xmlns:a16="http://schemas.microsoft.com/office/drawing/2014/main" id="{2C8B18EE-7374-4FE3-A69B-EDD56315976F}"/>
              </a:ext>
            </a:extLst>
          </p:cNvPr>
          <p:cNvSpPr>
            <a:spLocks noGrp="1"/>
          </p:cNvSpPr>
          <p:nvPr>
            <p:ph type="subTitle" idx="1"/>
          </p:nvPr>
        </p:nvSpPr>
        <p:spPr>
          <a:xfrm>
            <a:off x="1056000" y="3933056"/>
            <a:ext cx="5040000" cy="692497"/>
          </a:xfrm>
        </p:spPr>
        <p:txBody>
          <a:bodyPr/>
          <a:lstStyle/>
          <a:p>
            <a:r>
              <a:rPr lang="en-GB" dirty="0"/>
              <a:t>CRUK CI Bioinformatics Summer School 2020</a:t>
            </a:r>
          </a:p>
          <a:p>
            <a:r>
              <a:rPr lang="en-GB" dirty="0"/>
              <a:t>Katarzyna Kania, 24</a:t>
            </a:r>
            <a:r>
              <a:rPr lang="en-GB" baseline="30000" dirty="0"/>
              <a:t>th</a:t>
            </a:r>
            <a:r>
              <a:rPr lang="en-GB" dirty="0"/>
              <a:t> July 2020</a:t>
            </a:r>
          </a:p>
        </p:txBody>
      </p:sp>
      <p:sp>
        <p:nvSpPr>
          <p:cNvPr id="10" name="Picture Placeholder 9">
            <a:extLst>
              <a:ext uri="{FF2B5EF4-FFF2-40B4-BE49-F238E27FC236}">
                <a16:creationId xmlns:a16="http://schemas.microsoft.com/office/drawing/2014/main" id="{F15D1BE3-2BE8-4EF2-916D-5808EB0D674E}"/>
              </a:ext>
            </a:extLst>
          </p:cNvPr>
          <p:cNvSpPr>
            <a:spLocks noGrp="1"/>
          </p:cNvSpPr>
          <p:nvPr>
            <p:ph type="pic" sz="quarter" idx="10"/>
          </p:nvPr>
        </p:nvSpPr>
        <p:spPr/>
      </p:sp>
      <p:pic>
        <p:nvPicPr>
          <p:cNvPr id="1026" name="Picture 2" descr="http://intranet.cri.camres.org/wp-content/uploads/2018/10/University-of-Cambridge.png">
            <a:extLst>
              <a:ext uri="{FF2B5EF4-FFF2-40B4-BE49-F238E27FC236}">
                <a16:creationId xmlns:a16="http://schemas.microsoft.com/office/drawing/2014/main" id="{BB0BECD1-4ED9-4DD2-8C33-FEC77BCFF6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270" y="5795665"/>
            <a:ext cx="254317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81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4EBF-A609-4B48-A570-6EA6113480C6}"/>
              </a:ext>
            </a:extLst>
          </p:cNvPr>
          <p:cNvSpPr>
            <a:spLocks noGrp="1"/>
          </p:cNvSpPr>
          <p:nvPr>
            <p:ph type="title"/>
          </p:nvPr>
        </p:nvSpPr>
        <p:spPr>
          <a:xfrm>
            <a:off x="383886" y="355042"/>
            <a:ext cx="7488237" cy="687881"/>
          </a:xfrm>
        </p:spPr>
        <p:txBody>
          <a:bodyPr/>
          <a:lstStyle/>
          <a:p>
            <a:r>
              <a:rPr lang="en-GB" dirty="0"/>
              <a:t>Technologies</a:t>
            </a:r>
          </a:p>
        </p:txBody>
      </p:sp>
      <p:sp>
        <p:nvSpPr>
          <p:cNvPr id="3" name="Rectangle 2">
            <a:extLst>
              <a:ext uri="{FF2B5EF4-FFF2-40B4-BE49-F238E27FC236}">
                <a16:creationId xmlns:a16="http://schemas.microsoft.com/office/drawing/2014/main" id="{7B0B6858-9599-4D5E-9E62-5B59E1B65E83}"/>
              </a:ext>
            </a:extLst>
          </p:cNvPr>
          <p:cNvSpPr/>
          <p:nvPr/>
        </p:nvSpPr>
        <p:spPr>
          <a:xfrm>
            <a:off x="491887" y="6579461"/>
            <a:ext cx="6353994" cy="307777"/>
          </a:xfrm>
          <a:prstGeom prst="rect">
            <a:avLst/>
          </a:prstGeom>
        </p:spPr>
        <p:txBody>
          <a:bodyPr wrap="square">
            <a:spAutoFit/>
          </a:bodyPr>
          <a:lstStyle/>
          <a:p>
            <a:r>
              <a:rPr lang="en-GB" sz="1400" dirty="0">
                <a:solidFill>
                  <a:schemeClr val="accent6">
                    <a:lumMod val="75000"/>
                  </a:schemeClr>
                </a:solidFill>
                <a:hlinkClick r:id="rId2">
                  <a:extLst>
                    <a:ext uri="{A12FA001-AC4F-418D-AE19-62706E023703}">
                      <ahyp:hlinkClr xmlns:ahyp="http://schemas.microsoft.com/office/drawing/2018/hyperlinkcolor" val="tx"/>
                    </a:ext>
                  </a:extLst>
                </a:hlinkClick>
              </a:rPr>
              <a:t>Source: https://sites.google.com/uw.edu/splitseq</a:t>
            </a:r>
            <a:endParaRPr lang="en-GB" sz="1400" dirty="0">
              <a:solidFill>
                <a:schemeClr val="accent6">
                  <a:lumMod val="75000"/>
                </a:schemeClr>
              </a:solidFill>
            </a:endParaRPr>
          </a:p>
        </p:txBody>
      </p:sp>
      <p:sp>
        <p:nvSpPr>
          <p:cNvPr id="7" name="Rectangle 6">
            <a:extLst>
              <a:ext uri="{FF2B5EF4-FFF2-40B4-BE49-F238E27FC236}">
                <a16:creationId xmlns:a16="http://schemas.microsoft.com/office/drawing/2014/main" id="{CEFDAA05-95C9-4D09-98A8-53B71F369C45}"/>
              </a:ext>
            </a:extLst>
          </p:cNvPr>
          <p:cNvSpPr/>
          <p:nvPr/>
        </p:nvSpPr>
        <p:spPr>
          <a:xfrm>
            <a:off x="152899" y="908720"/>
            <a:ext cx="6663182" cy="2031325"/>
          </a:xfrm>
          <a:prstGeom prst="rect">
            <a:avLst/>
          </a:prstGeom>
        </p:spPr>
        <p:txBody>
          <a:bodyPr wrap="square">
            <a:spAutoFit/>
          </a:bodyPr>
          <a:lstStyle/>
          <a:p>
            <a:pPr marL="342900" indent="-342900">
              <a:buAutoNum type="arabicParenR"/>
            </a:pPr>
            <a:r>
              <a:rPr lang="en-GB" dirty="0">
                <a:solidFill>
                  <a:schemeClr val="accent6">
                    <a:lumMod val="10000"/>
                  </a:schemeClr>
                </a:solidFill>
              </a:rPr>
              <a:t>Cells in wells, traps and valves (</a:t>
            </a:r>
            <a:r>
              <a:rPr lang="en-GB" dirty="0" err="1">
                <a:solidFill>
                  <a:schemeClr val="accent6">
                    <a:lumMod val="10000"/>
                  </a:schemeClr>
                </a:solidFill>
              </a:rPr>
              <a:t>nanowell</a:t>
            </a:r>
            <a:r>
              <a:rPr lang="en-GB" dirty="0">
                <a:solidFill>
                  <a:schemeClr val="accent6">
                    <a:lumMod val="10000"/>
                  </a:schemeClr>
                </a:solidFill>
              </a:rPr>
              <a:t>, Flow sorting, </a:t>
            </a:r>
            <a:r>
              <a:rPr lang="en-GB" dirty="0" err="1">
                <a:solidFill>
                  <a:schemeClr val="accent6">
                    <a:lumMod val="10000"/>
                  </a:schemeClr>
                </a:solidFill>
              </a:rPr>
              <a:t>CellenOne</a:t>
            </a:r>
            <a:r>
              <a:rPr lang="en-GB" dirty="0">
                <a:solidFill>
                  <a:schemeClr val="accent6">
                    <a:lumMod val="10000"/>
                  </a:schemeClr>
                </a:solidFill>
              </a:rPr>
              <a:t>,</a:t>
            </a:r>
          </a:p>
          <a:p>
            <a:r>
              <a:rPr lang="en-GB" dirty="0">
                <a:solidFill>
                  <a:schemeClr val="accent6">
                    <a:lumMod val="10000"/>
                  </a:schemeClr>
                </a:solidFill>
              </a:rPr>
              <a:t>	 </a:t>
            </a:r>
            <a:r>
              <a:rPr lang="en-GB" dirty="0" err="1">
                <a:solidFill>
                  <a:schemeClr val="accent6">
                    <a:lumMod val="10000"/>
                  </a:schemeClr>
                </a:solidFill>
              </a:rPr>
              <a:t>Fluidigm</a:t>
            </a:r>
            <a:r>
              <a:rPr lang="en-GB" dirty="0">
                <a:solidFill>
                  <a:schemeClr val="accent6">
                    <a:lumMod val="10000"/>
                  </a:schemeClr>
                </a:solidFill>
              </a:rPr>
              <a:t> C1, </a:t>
            </a:r>
            <a:r>
              <a:rPr lang="en-GB" dirty="0" err="1">
                <a:solidFill>
                  <a:schemeClr val="accent6">
                    <a:lumMod val="10000"/>
                  </a:schemeClr>
                </a:solidFill>
              </a:rPr>
              <a:t>SmartSeq</a:t>
            </a:r>
            <a:r>
              <a:rPr lang="en-GB" dirty="0">
                <a:solidFill>
                  <a:schemeClr val="accent6">
                    <a:lumMod val="10000"/>
                  </a:schemeClr>
                </a:solidFill>
              </a:rPr>
              <a:t>)</a:t>
            </a:r>
          </a:p>
          <a:p>
            <a:pPr lvl="1"/>
            <a:r>
              <a:rPr lang="en-GB" dirty="0">
                <a:solidFill>
                  <a:schemeClr val="accent6">
                    <a:lumMod val="10000"/>
                  </a:schemeClr>
                </a:solidFill>
              </a:rPr>
              <a:t>- Screen for and retrieve single cells of interest</a:t>
            </a:r>
          </a:p>
          <a:p>
            <a:pPr lvl="1"/>
            <a:r>
              <a:rPr lang="en-GB" dirty="0">
                <a:solidFill>
                  <a:schemeClr val="accent6">
                    <a:lumMod val="10000"/>
                  </a:schemeClr>
                </a:solidFill>
              </a:rPr>
              <a:t>- Enrich for rare cells wit decided properties</a:t>
            </a:r>
          </a:p>
          <a:p>
            <a:pPr lvl="1"/>
            <a:r>
              <a:rPr lang="en-GB" dirty="0">
                <a:solidFill>
                  <a:schemeClr val="accent6">
                    <a:lumMod val="10000"/>
                  </a:schemeClr>
                </a:solidFill>
              </a:rPr>
              <a:t>- Control the cellular microenvironment</a:t>
            </a:r>
          </a:p>
          <a:p>
            <a:pPr lvl="1"/>
            <a:r>
              <a:rPr lang="en-GB" dirty="0">
                <a:solidFill>
                  <a:schemeClr val="accent6">
                    <a:lumMod val="10000"/>
                  </a:schemeClr>
                </a:solidFill>
              </a:rPr>
              <a:t>- Monitor and control cell-cell interactions</a:t>
            </a:r>
          </a:p>
          <a:p>
            <a:pPr lvl="1"/>
            <a:r>
              <a:rPr lang="en-GB" dirty="0">
                <a:solidFill>
                  <a:schemeClr val="accent6">
                    <a:lumMod val="10000"/>
                  </a:schemeClr>
                </a:solidFill>
              </a:rPr>
              <a:t>- Precise/extensive manipulation of single cells</a:t>
            </a:r>
          </a:p>
        </p:txBody>
      </p:sp>
      <p:sp>
        <p:nvSpPr>
          <p:cNvPr id="8" name="Rectangle 7">
            <a:extLst>
              <a:ext uri="{FF2B5EF4-FFF2-40B4-BE49-F238E27FC236}">
                <a16:creationId xmlns:a16="http://schemas.microsoft.com/office/drawing/2014/main" id="{6BE5524E-48A5-4DE2-A785-726FE3D3FD20}"/>
              </a:ext>
            </a:extLst>
          </p:cNvPr>
          <p:cNvSpPr/>
          <p:nvPr/>
        </p:nvSpPr>
        <p:spPr>
          <a:xfrm>
            <a:off x="135818" y="2924944"/>
            <a:ext cx="7951225" cy="1200329"/>
          </a:xfrm>
          <a:prstGeom prst="rect">
            <a:avLst/>
          </a:prstGeom>
        </p:spPr>
        <p:txBody>
          <a:bodyPr wrap="square">
            <a:spAutoFit/>
          </a:bodyPr>
          <a:lstStyle/>
          <a:p>
            <a:r>
              <a:rPr lang="en-GB" dirty="0">
                <a:solidFill>
                  <a:schemeClr val="accent6">
                    <a:lumMod val="10000"/>
                  </a:schemeClr>
                </a:solidFill>
              </a:rPr>
              <a:t>2)   Droplets (Drop-</a:t>
            </a:r>
            <a:r>
              <a:rPr lang="en-GB" dirty="0" err="1">
                <a:solidFill>
                  <a:schemeClr val="accent6">
                    <a:lumMod val="10000"/>
                  </a:schemeClr>
                </a:solidFill>
              </a:rPr>
              <a:t>seq</a:t>
            </a:r>
            <a:r>
              <a:rPr lang="en-GB" dirty="0">
                <a:solidFill>
                  <a:schemeClr val="accent6">
                    <a:lumMod val="10000"/>
                  </a:schemeClr>
                </a:solidFill>
              </a:rPr>
              <a:t>, 10x Genomics)</a:t>
            </a:r>
          </a:p>
          <a:p>
            <a:pPr marL="742950" lvl="1" indent="-285750">
              <a:buFontTx/>
              <a:buChar char="-"/>
            </a:pPr>
            <a:r>
              <a:rPr lang="en-GB" dirty="0">
                <a:solidFill>
                  <a:schemeClr val="accent6">
                    <a:lumMod val="10000"/>
                  </a:schemeClr>
                </a:solidFill>
              </a:rPr>
              <a:t>Introduce distinct ‘packets’ of reagents to single cell (e.g. barcodes)</a:t>
            </a:r>
          </a:p>
          <a:p>
            <a:pPr marL="742950" lvl="1" indent="-285750">
              <a:buFontTx/>
              <a:buChar char="-"/>
            </a:pPr>
            <a:r>
              <a:rPr lang="en-GB" dirty="0">
                <a:solidFill>
                  <a:schemeClr val="accent6">
                    <a:lumMod val="10000"/>
                  </a:schemeClr>
                </a:solidFill>
              </a:rPr>
              <a:t>Perform amplification on individual cells</a:t>
            </a:r>
          </a:p>
          <a:p>
            <a:pPr marL="742950" lvl="1" indent="-285750">
              <a:buFontTx/>
              <a:buChar char="-"/>
            </a:pPr>
            <a:r>
              <a:rPr lang="en-GB" dirty="0">
                <a:solidFill>
                  <a:schemeClr val="accent6">
                    <a:lumMod val="10000"/>
                  </a:schemeClr>
                </a:solidFill>
              </a:rPr>
              <a:t>Sort large population of single cells</a:t>
            </a:r>
          </a:p>
        </p:txBody>
      </p:sp>
      <p:sp>
        <p:nvSpPr>
          <p:cNvPr id="9" name="Rectangle 8">
            <a:extLst>
              <a:ext uri="{FF2B5EF4-FFF2-40B4-BE49-F238E27FC236}">
                <a16:creationId xmlns:a16="http://schemas.microsoft.com/office/drawing/2014/main" id="{CBAC3BC0-769E-4A09-8D69-9E6FD76BAC16}"/>
              </a:ext>
            </a:extLst>
          </p:cNvPr>
          <p:cNvSpPr/>
          <p:nvPr/>
        </p:nvSpPr>
        <p:spPr>
          <a:xfrm>
            <a:off x="144358" y="4077072"/>
            <a:ext cx="7951225" cy="1200329"/>
          </a:xfrm>
          <a:prstGeom prst="rect">
            <a:avLst/>
          </a:prstGeom>
        </p:spPr>
        <p:txBody>
          <a:bodyPr wrap="square">
            <a:spAutoFit/>
          </a:bodyPr>
          <a:lstStyle/>
          <a:p>
            <a:r>
              <a:rPr lang="en-GB" dirty="0">
                <a:solidFill>
                  <a:schemeClr val="accent6">
                    <a:lumMod val="10000"/>
                  </a:schemeClr>
                </a:solidFill>
              </a:rPr>
              <a:t>3)   Combinatorial indexing (SCI-</a:t>
            </a:r>
            <a:r>
              <a:rPr lang="en-GB" dirty="0" err="1">
                <a:solidFill>
                  <a:schemeClr val="accent6">
                    <a:lumMod val="10000"/>
                  </a:schemeClr>
                </a:solidFill>
              </a:rPr>
              <a:t>seq</a:t>
            </a:r>
            <a:r>
              <a:rPr lang="en-GB" dirty="0">
                <a:solidFill>
                  <a:schemeClr val="accent6">
                    <a:lumMod val="10000"/>
                  </a:schemeClr>
                </a:solidFill>
              </a:rPr>
              <a:t>, </a:t>
            </a:r>
            <a:r>
              <a:rPr lang="en-GB" dirty="0" err="1">
                <a:solidFill>
                  <a:schemeClr val="accent6">
                    <a:lumMod val="10000"/>
                  </a:schemeClr>
                </a:solidFill>
              </a:rPr>
              <a:t>SPLiT-seq</a:t>
            </a:r>
            <a:r>
              <a:rPr lang="en-GB" dirty="0">
                <a:solidFill>
                  <a:schemeClr val="accent6">
                    <a:lumMod val="10000"/>
                  </a:schemeClr>
                </a:solidFill>
              </a:rPr>
              <a:t>)</a:t>
            </a:r>
          </a:p>
          <a:p>
            <a:pPr marL="742950" lvl="1" indent="-285750">
              <a:buFontTx/>
              <a:buChar char="-"/>
            </a:pPr>
            <a:r>
              <a:rPr lang="en-GB" dirty="0">
                <a:solidFill>
                  <a:schemeClr val="accent6">
                    <a:lumMod val="10000"/>
                  </a:schemeClr>
                </a:solidFill>
              </a:rPr>
              <a:t>Economic use of reagents for cell separation</a:t>
            </a:r>
          </a:p>
          <a:p>
            <a:pPr marL="742950" lvl="1" indent="-285750">
              <a:buFontTx/>
              <a:buChar char="-"/>
            </a:pPr>
            <a:r>
              <a:rPr lang="en-GB" dirty="0">
                <a:solidFill>
                  <a:schemeClr val="accent6">
                    <a:lumMod val="10000"/>
                  </a:schemeClr>
                </a:solidFill>
              </a:rPr>
              <a:t>Efficiency of handling larger population than Drop-</a:t>
            </a:r>
            <a:r>
              <a:rPr lang="en-GB" dirty="0" err="1">
                <a:solidFill>
                  <a:schemeClr val="accent6">
                    <a:lumMod val="10000"/>
                  </a:schemeClr>
                </a:solidFill>
              </a:rPr>
              <a:t>seq</a:t>
            </a:r>
            <a:endParaRPr lang="en-GB" dirty="0">
              <a:solidFill>
                <a:schemeClr val="accent6">
                  <a:lumMod val="10000"/>
                </a:schemeClr>
              </a:solidFill>
            </a:endParaRPr>
          </a:p>
          <a:p>
            <a:pPr marL="742950" lvl="1" indent="-285750">
              <a:buFontTx/>
              <a:buChar char="-"/>
            </a:pPr>
            <a:r>
              <a:rPr lang="en-GB" dirty="0">
                <a:solidFill>
                  <a:schemeClr val="accent6">
                    <a:lumMod val="10000"/>
                  </a:schemeClr>
                </a:solidFill>
              </a:rPr>
              <a:t>Maintain complexities of population without bias from droplet or well</a:t>
            </a:r>
          </a:p>
        </p:txBody>
      </p:sp>
      <p:pic>
        <p:nvPicPr>
          <p:cNvPr id="4" name="Picture 3">
            <a:extLst>
              <a:ext uri="{FF2B5EF4-FFF2-40B4-BE49-F238E27FC236}">
                <a16:creationId xmlns:a16="http://schemas.microsoft.com/office/drawing/2014/main" id="{75522F33-C5F4-4F77-856C-6F1C3E27775B}"/>
              </a:ext>
            </a:extLst>
          </p:cNvPr>
          <p:cNvPicPr>
            <a:picLocks noChangeAspect="1"/>
          </p:cNvPicPr>
          <p:nvPr/>
        </p:nvPicPr>
        <p:blipFill>
          <a:blip r:embed="rId3"/>
          <a:stretch>
            <a:fillRect/>
          </a:stretch>
        </p:blipFill>
        <p:spPr>
          <a:xfrm>
            <a:off x="6845881" y="278539"/>
            <a:ext cx="3899917" cy="1533525"/>
          </a:xfrm>
          <a:prstGeom prst="rect">
            <a:avLst/>
          </a:prstGeom>
        </p:spPr>
      </p:pic>
      <p:pic>
        <p:nvPicPr>
          <p:cNvPr id="6148" name="Picture 4" descr="Microfluidic droplets enabling single-cell proteomic analysis. (a) Individual E coli and substrate 3-O-methylfluorescein-phosphates were encapsulated within single droplets where the substrates were enzymatically hydrolyzed by the target enzyme alkaline phosphatase expressed by E coli, leading to fluorescent detections. Reproduction with permission from [47]; (b) Both microspheres conjugated with capture antibodies and detection fluorescence labeled antibodies were encapsulated with single cells and the secreted IL-10 of CD4 + CD25 + regulatory T cells was captured on the microsphere surface and detected via detection antibodies, generating localized fluorescent signals on microsphere surfaces. Reproduction with permission from [58].  ">
            <a:extLst>
              <a:ext uri="{FF2B5EF4-FFF2-40B4-BE49-F238E27FC236}">
                <a16:creationId xmlns:a16="http://schemas.microsoft.com/office/drawing/2014/main" id="{F11B4831-D439-4B5C-A6C6-C358F3C05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986" y="1982541"/>
            <a:ext cx="3621539" cy="30633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AB2B946-27D3-48D8-BFFC-A8401982A116}"/>
              </a:ext>
            </a:extLst>
          </p:cNvPr>
          <p:cNvSpPr/>
          <p:nvPr/>
        </p:nvSpPr>
        <p:spPr>
          <a:xfrm>
            <a:off x="9192344" y="5139033"/>
            <a:ext cx="2240181" cy="261610"/>
          </a:xfrm>
          <a:prstGeom prst="rect">
            <a:avLst/>
          </a:prstGeom>
        </p:spPr>
        <p:txBody>
          <a:bodyPr wrap="square">
            <a:spAutoFit/>
          </a:bodyPr>
          <a:lstStyle/>
          <a:p>
            <a:r>
              <a:rPr lang="en-GB" sz="1100" dirty="0">
                <a:solidFill>
                  <a:schemeClr val="accent6">
                    <a:lumMod val="90000"/>
                  </a:schemeClr>
                </a:solidFill>
              </a:rPr>
              <a:t>Source: Wen et al. Molecules (2016)</a:t>
            </a:r>
          </a:p>
        </p:txBody>
      </p:sp>
      <p:pic>
        <p:nvPicPr>
          <p:cNvPr id="11" name="Picture 10">
            <a:extLst>
              <a:ext uri="{FF2B5EF4-FFF2-40B4-BE49-F238E27FC236}">
                <a16:creationId xmlns:a16="http://schemas.microsoft.com/office/drawing/2014/main" id="{C3121BC9-DE43-4F01-B721-B00B2C6AEE8C}"/>
              </a:ext>
            </a:extLst>
          </p:cNvPr>
          <p:cNvPicPr>
            <a:picLocks noChangeAspect="1"/>
          </p:cNvPicPr>
          <p:nvPr/>
        </p:nvPicPr>
        <p:blipFill>
          <a:blip r:embed="rId5"/>
          <a:stretch>
            <a:fillRect/>
          </a:stretch>
        </p:blipFill>
        <p:spPr>
          <a:xfrm>
            <a:off x="383886" y="5222712"/>
            <a:ext cx="7032104" cy="1276117"/>
          </a:xfrm>
          <a:prstGeom prst="rect">
            <a:avLst/>
          </a:prstGeom>
        </p:spPr>
      </p:pic>
    </p:spTree>
    <p:extLst>
      <p:ext uri="{BB962C8B-B14F-4D97-AF65-F5344CB8AC3E}">
        <p14:creationId xmlns:p14="http://schemas.microsoft.com/office/powerpoint/2010/main" val="155668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1404" y="252158"/>
            <a:ext cx="9226944" cy="1111843"/>
          </a:xfrm>
        </p:spPr>
        <p:txBody>
          <a:bodyPr/>
          <a:lstStyle/>
          <a:p>
            <a:r>
              <a:rPr lang="en-GB" sz="5000" dirty="0"/>
              <a:t>Comparison of technologies</a:t>
            </a:r>
          </a:p>
        </p:txBody>
      </p:sp>
      <p:pic>
        <p:nvPicPr>
          <p:cNvPr id="3" name="Picture 2">
            <a:extLst>
              <a:ext uri="{FF2B5EF4-FFF2-40B4-BE49-F238E27FC236}">
                <a16:creationId xmlns:a16="http://schemas.microsoft.com/office/drawing/2014/main" id="{60CD7985-3F16-4171-9875-FFAEC8DCC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4" y="1441596"/>
            <a:ext cx="6598193" cy="4533570"/>
          </a:xfrm>
          <a:prstGeom prst="rect">
            <a:avLst/>
          </a:prstGeom>
        </p:spPr>
      </p:pic>
      <p:pic>
        <p:nvPicPr>
          <p:cNvPr id="8" name="Picture 7">
            <a:extLst>
              <a:ext uri="{FF2B5EF4-FFF2-40B4-BE49-F238E27FC236}">
                <a16:creationId xmlns:a16="http://schemas.microsoft.com/office/drawing/2014/main" id="{FD81A236-4A4F-4FD9-9BC6-FBACD6214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132" y="1052736"/>
            <a:ext cx="5159896" cy="1701453"/>
          </a:xfrm>
          <a:prstGeom prst="rect">
            <a:avLst/>
          </a:prstGeom>
        </p:spPr>
      </p:pic>
      <p:sp>
        <p:nvSpPr>
          <p:cNvPr id="2" name="Rectangle 1">
            <a:extLst>
              <a:ext uri="{FF2B5EF4-FFF2-40B4-BE49-F238E27FC236}">
                <a16:creationId xmlns:a16="http://schemas.microsoft.com/office/drawing/2014/main" id="{A0CB02D4-784D-4BA1-9646-77D6218B189B}"/>
              </a:ext>
            </a:extLst>
          </p:cNvPr>
          <p:cNvSpPr/>
          <p:nvPr/>
        </p:nvSpPr>
        <p:spPr>
          <a:xfrm>
            <a:off x="6880132" y="2754189"/>
            <a:ext cx="6096000" cy="261610"/>
          </a:xfrm>
          <a:prstGeom prst="rect">
            <a:avLst/>
          </a:prstGeom>
        </p:spPr>
        <p:txBody>
          <a:bodyPr>
            <a:spAutoFit/>
          </a:bodyPr>
          <a:lstStyle/>
          <a:p>
            <a:r>
              <a:rPr lang="en-GB" sz="1100" dirty="0">
                <a:solidFill>
                  <a:schemeClr val="accent6">
                    <a:lumMod val="75000"/>
                  </a:schemeClr>
                </a:solidFill>
              </a:rPr>
              <a:t>Source: Haque et al. </a:t>
            </a:r>
            <a:r>
              <a:rPr lang="en-GB" sz="1100" i="1" dirty="0">
                <a:solidFill>
                  <a:schemeClr val="accent6">
                    <a:lumMod val="75000"/>
                  </a:schemeClr>
                </a:solidFill>
              </a:rPr>
              <a:t>Genome Med</a:t>
            </a:r>
            <a:r>
              <a:rPr lang="en-GB" sz="1100" dirty="0">
                <a:solidFill>
                  <a:schemeClr val="accent6">
                    <a:lumMod val="75000"/>
                  </a:schemeClr>
                </a:solidFill>
              </a:rPr>
              <a:t> 9</a:t>
            </a:r>
            <a:r>
              <a:rPr lang="en-GB" sz="1100" b="1" dirty="0">
                <a:solidFill>
                  <a:schemeClr val="accent6">
                    <a:lumMod val="75000"/>
                  </a:schemeClr>
                </a:solidFill>
              </a:rPr>
              <a:t>, </a:t>
            </a:r>
            <a:r>
              <a:rPr lang="en-GB" sz="1100" dirty="0">
                <a:solidFill>
                  <a:schemeClr val="accent6">
                    <a:lumMod val="75000"/>
                  </a:schemeClr>
                </a:solidFill>
              </a:rPr>
              <a:t>75 (2017)</a:t>
            </a:r>
          </a:p>
        </p:txBody>
      </p:sp>
      <p:sp>
        <p:nvSpPr>
          <p:cNvPr id="5" name="Rectangle 4">
            <a:extLst>
              <a:ext uri="{FF2B5EF4-FFF2-40B4-BE49-F238E27FC236}">
                <a16:creationId xmlns:a16="http://schemas.microsoft.com/office/drawing/2014/main" id="{D568BBD5-FBC2-4C2B-924B-E5E9F3F89586}"/>
              </a:ext>
            </a:extLst>
          </p:cNvPr>
          <p:cNvSpPr/>
          <p:nvPr/>
        </p:nvSpPr>
        <p:spPr>
          <a:xfrm>
            <a:off x="623392" y="6071594"/>
            <a:ext cx="2880320"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Ziegenhain</a:t>
            </a:r>
            <a:r>
              <a:rPr lang="en-GB" sz="1100" dirty="0">
                <a:solidFill>
                  <a:schemeClr val="accent6">
                    <a:lumMod val="75000"/>
                  </a:schemeClr>
                </a:solidFill>
              </a:rPr>
              <a:t> et al. Mol Cell. 65 (4). (2017)</a:t>
            </a:r>
          </a:p>
        </p:txBody>
      </p:sp>
      <p:pic>
        <p:nvPicPr>
          <p:cNvPr id="6" name="Picture 5">
            <a:extLst>
              <a:ext uri="{FF2B5EF4-FFF2-40B4-BE49-F238E27FC236}">
                <a16:creationId xmlns:a16="http://schemas.microsoft.com/office/drawing/2014/main" id="{8E386AC2-20D1-4103-8C5D-81192108BB02}"/>
              </a:ext>
            </a:extLst>
          </p:cNvPr>
          <p:cNvPicPr>
            <a:picLocks noChangeAspect="1"/>
          </p:cNvPicPr>
          <p:nvPr/>
        </p:nvPicPr>
        <p:blipFill>
          <a:blip r:embed="rId4"/>
          <a:stretch>
            <a:fillRect/>
          </a:stretch>
        </p:blipFill>
        <p:spPr>
          <a:xfrm>
            <a:off x="6744072" y="3048407"/>
            <a:ext cx="4968552" cy="3633465"/>
          </a:xfrm>
          <a:prstGeom prst="rect">
            <a:avLst/>
          </a:prstGeom>
        </p:spPr>
      </p:pic>
      <p:sp>
        <p:nvSpPr>
          <p:cNvPr id="7" name="Rectangle 6">
            <a:extLst>
              <a:ext uri="{FF2B5EF4-FFF2-40B4-BE49-F238E27FC236}">
                <a16:creationId xmlns:a16="http://schemas.microsoft.com/office/drawing/2014/main" id="{3DBE1E14-2E95-412A-97DC-672D3452905D}"/>
              </a:ext>
            </a:extLst>
          </p:cNvPr>
          <p:cNvSpPr/>
          <p:nvPr/>
        </p:nvSpPr>
        <p:spPr>
          <a:xfrm>
            <a:off x="6880132" y="6623774"/>
            <a:ext cx="3552748" cy="261610"/>
          </a:xfrm>
          <a:prstGeom prst="rect">
            <a:avLst/>
          </a:prstGeom>
        </p:spPr>
        <p:txBody>
          <a:bodyPr wrap="square">
            <a:spAutoFit/>
          </a:bodyPr>
          <a:lstStyle/>
          <a:p>
            <a:r>
              <a:rPr lang="en-GB" sz="1100" dirty="0">
                <a:solidFill>
                  <a:schemeClr val="accent6">
                    <a:lumMod val="75000"/>
                  </a:schemeClr>
                </a:solidFill>
              </a:rPr>
              <a:t>Source: See et al. Frontiers in immunology, 9, 2425. (2018)</a:t>
            </a:r>
          </a:p>
        </p:txBody>
      </p:sp>
    </p:spTree>
    <p:extLst>
      <p:ext uri="{BB962C8B-B14F-4D97-AF65-F5344CB8AC3E}">
        <p14:creationId xmlns:p14="http://schemas.microsoft.com/office/powerpoint/2010/main" val="334258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767408" y="326728"/>
            <a:ext cx="8449073" cy="687881"/>
          </a:xfrm>
        </p:spPr>
        <p:txBody>
          <a:bodyPr/>
          <a:lstStyle/>
          <a:p>
            <a:r>
              <a:rPr lang="en-GB" dirty="0"/>
              <a:t>Performance</a:t>
            </a:r>
          </a:p>
        </p:txBody>
      </p:sp>
      <p:sp>
        <p:nvSpPr>
          <p:cNvPr id="3" name="Rectangle 2">
            <a:extLst>
              <a:ext uri="{FF2B5EF4-FFF2-40B4-BE49-F238E27FC236}">
                <a16:creationId xmlns:a16="http://schemas.microsoft.com/office/drawing/2014/main" id="{35697299-51C9-43DC-9F3B-A07D5151B16E}"/>
              </a:ext>
            </a:extLst>
          </p:cNvPr>
          <p:cNvSpPr/>
          <p:nvPr/>
        </p:nvSpPr>
        <p:spPr>
          <a:xfrm>
            <a:off x="3791744" y="6400467"/>
            <a:ext cx="6096000" cy="261610"/>
          </a:xfrm>
          <a:prstGeom prst="rect">
            <a:avLst/>
          </a:prstGeom>
        </p:spPr>
        <p:txBody>
          <a:bodyPr>
            <a:spAutoFit/>
          </a:bodyPr>
          <a:lstStyle/>
          <a:p>
            <a:r>
              <a:rPr lang="en-GB" sz="1100" dirty="0">
                <a:solidFill>
                  <a:schemeClr val="accent6">
                    <a:lumMod val="75000"/>
                  </a:schemeClr>
                </a:solidFill>
                <a:latin typeface="+mj-lt"/>
              </a:rPr>
              <a:t>Source: Ding et al. </a:t>
            </a:r>
            <a:r>
              <a:rPr lang="en-GB" sz="1100" i="1" dirty="0">
                <a:solidFill>
                  <a:schemeClr val="accent6">
                    <a:lumMod val="75000"/>
                  </a:schemeClr>
                </a:solidFill>
                <a:latin typeface="+mj-lt"/>
              </a:rPr>
              <a:t>Nat </a:t>
            </a:r>
            <a:r>
              <a:rPr lang="en-GB" sz="1100" i="1" dirty="0" err="1">
                <a:solidFill>
                  <a:schemeClr val="accent6">
                    <a:lumMod val="75000"/>
                  </a:schemeClr>
                </a:solidFill>
                <a:latin typeface="+mj-lt"/>
              </a:rPr>
              <a:t>Biotechnol</a:t>
            </a:r>
            <a:r>
              <a:rPr lang="en-GB" sz="1100" dirty="0">
                <a:solidFill>
                  <a:schemeClr val="accent6">
                    <a:lumMod val="75000"/>
                  </a:schemeClr>
                </a:solidFill>
                <a:latin typeface="+mj-lt"/>
              </a:rPr>
              <a:t> 38</a:t>
            </a:r>
            <a:r>
              <a:rPr lang="en-GB" sz="1100" b="1" dirty="0">
                <a:solidFill>
                  <a:schemeClr val="accent6">
                    <a:lumMod val="75000"/>
                  </a:schemeClr>
                </a:solidFill>
                <a:latin typeface="+mj-lt"/>
              </a:rPr>
              <a:t>, </a:t>
            </a:r>
            <a:r>
              <a:rPr lang="en-GB" sz="1100" dirty="0">
                <a:solidFill>
                  <a:schemeClr val="accent6">
                    <a:lumMod val="75000"/>
                  </a:schemeClr>
                </a:solidFill>
                <a:latin typeface="+mj-lt"/>
              </a:rPr>
              <a:t>737–746 (2020).</a:t>
            </a:r>
          </a:p>
        </p:txBody>
      </p:sp>
      <p:sp>
        <p:nvSpPr>
          <p:cNvPr id="5" name="Rectangle 4">
            <a:extLst>
              <a:ext uri="{FF2B5EF4-FFF2-40B4-BE49-F238E27FC236}">
                <a16:creationId xmlns:a16="http://schemas.microsoft.com/office/drawing/2014/main" id="{EB60C8D2-20E2-439A-8B06-82E554E5C25F}"/>
              </a:ext>
            </a:extLst>
          </p:cNvPr>
          <p:cNvSpPr/>
          <p:nvPr/>
        </p:nvSpPr>
        <p:spPr>
          <a:xfrm>
            <a:off x="6456040" y="5636076"/>
            <a:ext cx="4700967" cy="369332"/>
          </a:xfrm>
          <a:prstGeom prst="rect">
            <a:avLst/>
          </a:prstGeom>
        </p:spPr>
        <p:txBody>
          <a:bodyPr wrap="none">
            <a:spAutoFit/>
          </a:bodyPr>
          <a:lstStyle/>
          <a:p>
            <a:r>
              <a:rPr lang="en-GB" dirty="0">
                <a:solidFill>
                  <a:srgbClr val="FF0000"/>
                </a:solidFill>
                <a:latin typeface="+mj-lt"/>
              </a:rPr>
              <a:t>Cell type identification and assignment in PBMCs</a:t>
            </a:r>
          </a:p>
        </p:txBody>
      </p:sp>
      <p:sp>
        <p:nvSpPr>
          <p:cNvPr id="8" name="Rectangle 7">
            <a:extLst>
              <a:ext uri="{FF2B5EF4-FFF2-40B4-BE49-F238E27FC236}">
                <a16:creationId xmlns:a16="http://schemas.microsoft.com/office/drawing/2014/main" id="{770F3284-8083-430E-B682-10899BABD06B}"/>
              </a:ext>
            </a:extLst>
          </p:cNvPr>
          <p:cNvSpPr/>
          <p:nvPr/>
        </p:nvSpPr>
        <p:spPr>
          <a:xfrm>
            <a:off x="84685" y="5471787"/>
            <a:ext cx="6096000" cy="646331"/>
          </a:xfrm>
          <a:prstGeom prst="rect">
            <a:avLst/>
          </a:prstGeom>
        </p:spPr>
        <p:txBody>
          <a:bodyPr>
            <a:spAutoFit/>
          </a:bodyPr>
          <a:lstStyle/>
          <a:p>
            <a:r>
              <a:rPr lang="en-GB" dirty="0">
                <a:solidFill>
                  <a:srgbClr val="FF0000"/>
                </a:solidFill>
                <a:latin typeface="+mj-lt"/>
              </a:rPr>
              <a:t> Distribution of the number of genes in human (top) or mouse (bottom) cells in the two Mixture experiments.</a:t>
            </a:r>
          </a:p>
        </p:txBody>
      </p:sp>
      <p:pic>
        <p:nvPicPr>
          <p:cNvPr id="9" name="Picture 8">
            <a:extLst>
              <a:ext uri="{FF2B5EF4-FFF2-40B4-BE49-F238E27FC236}">
                <a16:creationId xmlns:a16="http://schemas.microsoft.com/office/drawing/2014/main" id="{7BC0E693-F6E6-4903-92AF-C2A657D001AE}"/>
              </a:ext>
            </a:extLst>
          </p:cNvPr>
          <p:cNvPicPr>
            <a:picLocks noChangeAspect="1"/>
          </p:cNvPicPr>
          <p:nvPr/>
        </p:nvPicPr>
        <p:blipFill>
          <a:blip r:embed="rId2"/>
          <a:stretch>
            <a:fillRect/>
          </a:stretch>
        </p:blipFill>
        <p:spPr>
          <a:xfrm>
            <a:off x="132632" y="1495338"/>
            <a:ext cx="6006545" cy="3867323"/>
          </a:xfrm>
          <a:prstGeom prst="rect">
            <a:avLst/>
          </a:prstGeom>
        </p:spPr>
      </p:pic>
      <p:pic>
        <p:nvPicPr>
          <p:cNvPr id="8194" name="Picture 2" descr="Fig. 5">
            <a:extLst>
              <a:ext uri="{FF2B5EF4-FFF2-40B4-BE49-F238E27FC236}">
                <a16:creationId xmlns:a16="http://schemas.microsoft.com/office/drawing/2014/main" id="{EC4E71D2-3B4C-4D5E-8185-85A4FE202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21" b="36350"/>
          <a:stretch/>
        </p:blipFill>
        <p:spPr bwMode="auto">
          <a:xfrm>
            <a:off x="6293527" y="1404040"/>
            <a:ext cx="5563113" cy="398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87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344009" y="393954"/>
            <a:ext cx="8449073" cy="550279"/>
          </a:xfrm>
        </p:spPr>
        <p:txBody>
          <a:bodyPr/>
          <a:lstStyle/>
          <a:p>
            <a:r>
              <a:rPr lang="en-GB" sz="4800" dirty="0"/>
              <a:t>More CELLs or MORE GENES?</a:t>
            </a:r>
          </a:p>
        </p:txBody>
      </p:sp>
      <p:sp>
        <p:nvSpPr>
          <p:cNvPr id="8" name="Rectangle 7">
            <a:extLst>
              <a:ext uri="{FF2B5EF4-FFF2-40B4-BE49-F238E27FC236}">
                <a16:creationId xmlns:a16="http://schemas.microsoft.com/office/drawing/2014/main" id="{E81A4979-1EB0-4B05-BF40-DFF4DF77DFB8}"/>
              </a:ext>
            </a:extLst>
          </p:cNvPr>
          <p:cNvSpPr/>
          <p:nvPr/>
        </p:nvSpPr>
        <p:spPr>
          <a:xfrm>
            <a:off x="6336838" y="3975702"/>
            <a:ext cx="5471254" cy="1754326"/>
          </a:xfrm>
          <a:prstGeom prst="rect">
            <a:avLst/>
          </a:prstGeom>
        </p:spPr>
        <p:txBody>
          <a:bodyPr wrap="square">
            <a:spAutoFit/>
          </a:bodyPr>
          <a:lstStyle/>
          <a:p>
            <a:pPr marL="285750" indent="-285750">
              <a:buFontTx/>
              <a:buChar char="-"/>
            </a:pPr>
            <a:r>
              <a:rPr lang="en-GB" dirty="0">
                <a:solidFill>
                  <a:srgbClr val="FF0000"/>
                </a:solidFill>
              </a:rPr>
              <a:t>Required number of cells increases with complexity of the sample. </a:t>
            </a:r>
          </a:p>
          <a:p>
            <a:pPr marL="285750" indent="-285750">
              <a:buFontTx/>
              <a:buChar char="-"/>
            </a:pPr>
            <a:r>
              <a:rPr lang="en-GB" dirty="0">
                <a:solidFill>
                  <a:srgbClr val="FF0000"/>
                </a:solidFill>
              </a:rPr>
              <a:t>Number of reads will depend on biology of sample</a:t>
            </a:r>
          </a:p>
          <a:p>
            <a:pPr marL="285750" indent="-285750">
              <a:buFontTx/>
              <a:buChar char="-"/>
            </a:pPr>
            <a:r>
              <a:rPr lang="en-GB" dirty="0">
                <a:solidFill>
                  <a:srgbClr val="FF0000"/>
                </a:solidFill>
              </a:rPr>
              <a:t>Cell-type classification of a mixed population usually requires lower read depth</a:t>
            </a:r>
          </a:p>
          <a:p>
            <a:pPr marL="285750" indent="-285750">
              <a:buFontTx/>
              <a:buChar char="-"/>
            </a:pPr>
            <a:r>
              <a:rPr lang="en-GB" dirty="0">
                <a:solidFill>
                  <a:srgbClr val="FF0000"/>
                </a:solidFill>
              </a:rPr>
              <a:t>You can always re-sequence your samples.</a:t>
            </a:r>
          </a:p>
        </p:txBody>
      </p:sp>
      <p:pic>
        <p:nvPicPr>
          <p:cNvPr id="6" name="Picture 5">
            <a:extLst>
              <a:ext uri="{FF2B5EF4-FFF2-40B4-BE49-F238E27FC236}">
                <a16:creationId xmlns:a16="http://schemas.microsoft.com/office/drawing/2014/main" id="{37DF1B17-6464-4811-8CA3-F968F37A56D6}"/>
              </a:ext>
            </a:extLst>
          </p:cNvPr>
          <p:cNvPicPr>
            <a:picLocks noChangeAspect="1"/>
          </p:cNvPicPr>
          <p:nvPr/>
        </p:nvPicPr>
        <p:blipFill>
          <a:blip r:embed="rId2"/>
          <a:stretch>
            <a:fillRect/>
          </a:stretch>
        </p:blipFill>
        <p:spPr>
          <a:xfrm>
            <a:off x="6355885" y="1323156"/>
            <a:ext cx="4554265" cy="2355420"/>
          </a:xfrm>
          <a:prstGeom prst="rect">
            <a:avLst/>
          </a:prstGeom>
        </p:spPr>
      </p:pic>
      <p:sp>
        <p:nvSpPr>
          <p:cNvPr id="9" name="Rectangle 8">
            <a:extLst>
              <a:ext uri="{FF2B5EF4-FFF2-40B4-BE49-F238E27FC236}">
                <a16:creationId xmlns:a16="http://schemas.microsoft.com/office/drawing/2014/main" id="{AA66E036-2A64-4ECD-97DE-1099E27F5837}"/>
              </a:ext>
            </a:extLst>
          </p:cNvPr>
          <p:cNvSpPr/>
          <p:nvPr/>
        </p:nvSpPr>
        <p:spPr>
          <a:xfrm>
            <a:off x="344009" y="1294207"/>
            <a:ext cx="2251435" cy="1200329"/>
          </a:xfrm>
          <a:prstGeom prst="rect">
            <a:avLst/>
          </a:prstGeom>
        </p:spPr>
        <p:txBody>
          <a:bodyPr wrap="square">
            <a:spAutoFit/>
          </a:bodyPr>
          <a:lstStyle/>
          <a:p>
            <a:r>
              <a:rPr lang="en-GB" dirty="0"/>
              <a:t>SMART-seq2</a:t>
            </a:r>
          </a:p>
          <a:p>
            <a:pPr marL="285750" indent="-285750">
              <a:buFontTx/>
              <a:buChar char="-"/>
            </a:pPr>
            <a:r>
              <a:rPr lang="en-GB" dirty="0"/>
              <a:t>100 cells</a:t>
            </a:r>
          </a:p>
          <a:p>
            <a:pPr marL="285750" indent="-285750">
              <a:buFontTx/>
              <a:buChar char="-"/>
            </a:pPr>
            <a:r>
              <a:rPr lang="en-GB" dirty="0"/>
              <a:t>Full-length libraries</a:t>
            </a:r>
          </a:p>
          <a:p>
            <a:pPr marL="285750" indent="-285750">
              <a:buFontTx/>
              <a:buChar char="-"/>
            </a:pPr>
            <a:r>
              <a:rPr lang="en-GB" dirty="0"/>
              <a:t>1M reads per cell</a:t>
            </a:r>
          </a:p>
        </p:txBody>
      </p:sp>
      <p:sp>
        <p:nvSpPr>
          <p:cNvPr id="10" name="Rectangle 9">
            <a:extLst>
              <a:ext uri="{FF2B5EF4-FFF2-40B4-BE49-F238E27FC236}">
                <a16:creationId xmlns:a16="http://schemas.microsoft.com/office/drawing/2014/main" id="{BC228CE7-240F-4908-90AA-1BA8E6B39382}"/>
              </a:ext>
            </a:extLst>
          </p:cNvPr>
          <p:cNvSpPr/>
          <p:nvPr/>
        </p:nvSpPr>
        <p:spPr>
          <a:xfrm>
            <a:off x="3143672" y="1277980"/>
            <a:ext cx="2251435" cy="1200329"/>
          </a:xfrm>
          <a:prstGeom prst="rect">
            <a:avLst/>
          </a:prstGeom>
        </p:spPr>
        <p:txBody>
          <a:bodyPr wrap="square">
            <a:spAutoFit/>
          </a:bodyPr>
          <a:lstStyle/>
          <a:p>
            <a:r>
              <a:rPr lang="en-GB" dirty="0"/>
              <a:t>Droplet-</a:t>
            </a:r>
            <a:r>
              <a:rPr lang="en-GB" dirty="0" err="1"/>
              <a:t>RNAseq</a:t>
            </a:r>
            <a:endParaRPr lang="en-GB" dirty="0"/>
          </a:p>
          <a:p>
            <a:pPr marL="285750" indent="-285750">
              <a:buFontTx/>
              <a:buChar char="-"/>
            </a:pPr>
            <a:r>
              <a:rPr lang="en-GB" dirty="0"/>
              <a:t>10000 cells</a:t>
            </a:r>
          </a:p>
          <a:p>
            <a:pPr marL="285750" indent="-285750">
              <a:buFontTx/>
              <a:buChar char="-"/>
            </a:pPr>
            <a:r>
              <a:rPr lang="en-GB" dirty="0"/>
              <a:t>50k reads per cell</a:t>
            </a:r>
          </a:p>
          <a:p>
            <a:pPr marL="285750" indent="-285750">
              <a:buFontTx/>
              <a:buChar char="-"/>
            </a:pPr>
            <a:r>
              <a:rPr lang="en-GB" dirty="0"/>
              <a:t>3’/5’ bias</a:t>
            </a:r>
          </a:p>
        </p:txBody>
      </p:sp>
      <p:pic>
        <p:nvPicPr>
          <p:cNvPr id="9218" name="Picture 2" descr="Fig. 3">
            <a:extLst>
              <a:ext uri="{FF2B5EF4-FFF2-40B4-BE49-F238E27FC236}">
                <a16:creationId xmlns:a16="http://schemas.microsoft.com/office/drawing/2014/main" id="{414C37FC-8864-461F-A3E8-80BC73972A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3409" b="42321"/>
          <a:stretch/>
        </p:blipFill>
        <p:spPr bwMode="auto">
          <a:xfrm>
            <a:off x="104166" y="2844510"/>
            <a:ext cx="2950976" cy="36383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ig. 1">
            <a:extLst>
              <a:ext uri="{FF2B5EF4-FFF2-40B4-BE49-F238E27FC236}">
                <a16:creationId xmlns:a16="http://schemas.microsoft.com/office/drawing/2014/main" id="{468E053F-4349-4F99-B5E9-6B9165218D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5207" b="48950"/>
          <a:stretch/>
        </p:blipFill>
        <p:spPr bwMode="auto">
          <a:xfrm>
            <a:off x="2999656" y="2852936"/>
            <a:ext cx="3356229" cy="33961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591B920-4B80-4CFC-9016-F5C208ED479E}"/>
              </a:ext>
            </a:extLst>
          </p:cNvPr>
          <p:cNvSpPr/>
          <p:nvPr/>
        </p:nvSpPr>
        <p:spPr>
          <a:xfrm>
            <a:off x="479376" y="6402426"/>
            <a:ext cx="6096000" cy="261610"/>
          </a:xfrm>
          <a:prstGeom prst="rect">
            <a:avLst/>
          </a:prstGeom>
        </p:spPr>
        <p:txBody>
          <a:bodyPr>
            <a:spAutoFit/>
          </a:bodyPr>
          <a:lstStyle/>
          <a:p>
            <a:r>
              <a:rPr lang="en-GB" sz="1100" dirty="0">
                <a:solidFill>
                  <a:schemeClr val="accent6">
                    <a:lumMod val="75000"/>
                  </a:schemeClr>
                </a:solidFill>
              </a:rPr>
              <a:t>Source: </a:t>
            </a:r>
            <a:r>
              <a:rPr lang="en-GB" sz="1100" dirty="0" err="1">
                <a:solidFill>
                  <a:schemeClr val="accent6">
                    <a:lumMod val="75000"/>
                  </a:schemeClr>
                </a:solidFill>
              </a:rPr>
              <a:t>Guillaumet</a:t>
            </a:r>
            <a:r>
              <a:rPr lang="en-GB" sz="1100" dirty="0">
                <a:solidFill>
                  <a:schemeClr val="accent6">
                    <a:lumMod val="75000"/>
                  </a:schemeClr>
                </a:solidFill>
              </a:rPr>
              <a:t>-Adkins, et al. Genome </a:t>
            </a:r>
            <a:r>
              <a:rPr lang="en-GB" sz="1100" dirty="0" err="1">
                <a:solidFill>
                  <a:schemeClr val="accent6">
                    <a:lumMod val="75000"/>
                  </a:schemeClr>
                </a:solidFill>
              </a:rPr>
              <a:t>Biol</a:t>
            </a:r>
            <a:r>
              <a:rPr lang="en-GB" sz="1100" dirty="0">
                <a:solidFill>
                  <a:schemeClr val="accent6">
                    <a:lumMod val="75000"/>
                  </a:schemeClr>
                </a:solidFill>
              </a:rPr>
              <a:t> 18, 45 (2017).</a:t>
            </a:r>
          </a:p>
        </p:txBody>
      </p:sp>
    </p:spTree>
    <p:extLst>
      <p:ext uri="{BB962C8B-B14F-4D97-AF65-F5344CB8AC3E}">
        <p14:creationId xmlns:p14="http://schemas.microsoft.com/office/powerpoint/2010/main" val="1517810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F4D3-9D59-49FB-8F57-C8B7164E4C27}"/>
              </a:ext>
            </a:extLst>
          </p:cNvPr>
          <p:cNvSpPr>
            <a:spLocks noGrp="1"/>
          </p:cNvSpPr>
          <p:nvPr>
            <p:ph type="title"/>
          </p:nvPr>
        </p:nvSpPr>
        <p:spPr>
          <a:xfrm>
            <a:off x="-96688" y="616005"/>
            <a:ext cx="8712968" cy="515910"/>
          </a:xfrm>
        </p:spPr>
        <p:txBody>
          <a:bodyPr/>
          <a:lstStyle/>
          <a:p>
            <a:r>
              <a:rPr lang="en-GB" sz="4500" dirty="0"/>
              <a:t>SMART-SEQ2/3/4 overview</a:t>
            </a:r>
          </a:p>
        </p:txBody>
      </p:sp>
      <p:sp>
        <p:nvSpPr>
          <p:cNvPr id="4" name="Rectangle 3">
            <a:extLst>
              <a:ext uri="{FF2B5EF4-FFF2-40B4-BE49-F238E27FC236}">
                <a16:creationId xmlns:a16="http://schemas.microsoft.com/office/drawing/2014/main" id="{2D5F5012-0B8D-4A00-9F73-3A6DA037E20B}"/>
              </a:ext>
            </a:extLst>
          </p:cNvPr>
          <p:cNvSpPr/>
          <p:nvPr/>
        </p:nvSpPr>
        <p:spPr>
          <a:xfrm>
            <a:off x="305848" y="2060848"/>
            <a:ext cx="6696744" cy="3400931"/>
          </a:xfrm>
          <a:prstGeom prst="rect">
            <a:avLst/>
          </a:prstGeom>
        </p:spPr>
        <p:txBody>
          <a:bodyPr wrap="square">
            <a:spAutoFit/>
          </a:bodyPr>
          <a:lstStyle/>
          <a:p>
            <a:pPr>
              <a:spcBef>
                <a:spcPts val="600"/>
              </a:spcBef>
            </a:pPr>
            <a:r>
              <a:rPr lang="en-GB" dirty="0">
                <a:solidFill>
                  <a:srgbClr val="000000"/>
                </a:solidFill>
                <a:latin typeface="+mj-lt"/>
              </a:rPr>
              <a:t>Developed for single cell but can performed using total RNA.</a:t>
            </a:r>
            <a:endParaRPr lang="en-GB" dirty="0">
              <a:latin typeface="+mj-lt"/>
            </a:endParaRPr>
          </a:p>
          <a:p>
            <a:pPr>
              <a:spcBef>
                <a:spcPts val="600"/>
              </a:spcBef>
            </a:pPr>
            <a:r>
              <a:rPr lang="en-GB" dirty="0">
                <a:solidFill>
                  <a:srgbClr val="000000"/>
                </a:solidFill>
                <a:latin typeface="+mj-lt"/>
              </a:rPr>
              <a:t>•Selects for poly-A tail.</a:t>
            </a:r>
            <a:endParaRPr lang="en-GB" dirty="0">
              <a:latin typeface="+mj-lt"/>
            </a:endParaRPr>
          </a:p>
          <a:p>
            <a:pPr>
              <a:spcBef>
                <a:spcPts val="600"/>
              </a:spcBef>
            </a:pPr>
            <a:r>
              <a:rPr lang="en-GB" dirty="0">
                <a:solidFill>
                  <a:srgbClr val="000000"/>
                </a:solidFill>
                <a:latin typeface="+mj-lt"/>
              </a:rPr>
              <a:t>•Full transcript assay.</a:t>
            </a:r>
            <a:endParaRPr lang="en-GB" dirty="0">
              <a:latin typeface="+mj-lt"/>
            </a:endParaRPr>
          </a:p>
          <a:p>
            <a:pPr fontAlgn="base">
              <a:spcBef>
                <a:spcPts val="600"/>
              </a:spcBef>
              <a:buFont typeface="Arial" panose="020B0604020202020204" pitchFamily="34" charset="0"/>
              <a:buChar char="•"/>
            </a:pPr>
            <a:r>
              <a:rPr lang="en-GB" dirty="0">
                <a:solidFill>
                  <a:srgbClr val="000000"/>
                </a:solidFill>
                <a:latin typeface="+mj-lt"/>
              </a:rPr>
              <a:t>Uses template switching for 5' end capture.</a:t>
            </a:r>
          </a:p>
          <a:p>
            <a:pPr>
              <a:spcBef>
                <a:spcPts val="600"/>
              </a:spcBef>
            </a:pPr>
            <a:r>
              <a:rPr lang="en-GB" dirty="0">
                <a:solidFill>
                  <a:srgbClr val="000000"/>
                </a:solidFill>
                <a:latin typeface="+mj-lt"/>
              </a:rPr>
              <a:t>•Standard </a:t>
            </a:r>
            <a:r>
              <a:rPr lang="en-GB" dirty="0" err="1">
                <a:solidFill>
                  <a:srgbClr val="000000"/>
                </a:solidFill>
                <a:latin typeface="+mj-lt"/>
              </a:rPr>
              <a:t>illumina</a:t>
            </a:r>
            <a:r>
              <a:rPr lang="en-GB" dirty="0">
                <a:solidFill>
                  <a:srgbClr val="000000"/>
                </a:solidFill>
                <a:latin typeface="+mj-lt"/>
              </a:rPr>
              <a:t> sequencing.</a:t>
            </a:r>
            <a:endParaRPr lang="en-GB" dirty="0">
              <a:latin typeface="+mj-lt"/>
            </a:endParaRPr>
          </a:p>
          <a:p>
            <a:pPr>
              <a:spcBef>
                <a:spcPts val="600"/>
              </a:spcBef>
            </a:pPr>
            <a:r>
              <a:rPr lang="en-GB" dirty="0">
                <a:solidFill>
                  <a:srgbClr val="000000"/>
                </a:solidFill>
                <a:latin typeface="+mj-lt"/>
              </a:rPr>
              <a:t>•Plate-based solution so labour intensive, slow and costly (~$12/cell)</a:t>
            </a:r>
          </a:p>
          <a:p>
            <a:pPr>
              <a:spcBef>
                <a:spcPts val="600"/>
              </a:spcBef>
            </a:pPr>
            <a:endParaRPr lang="en-GB" dirty="0">
              <a:latin typeface="+mj-lt"/>
            </a:endParaRPr>
          </a:p>
          <a:p>
            <a:pPr>
              <a:spcBef>
                <a:spcPts val="600"/>
              </a:spcBef>
            </a:pPr>
            <a:br>
              <a:rPr lang="en-GB" dirty="0">
                <a:latin typeface="+mj-lt"/>
              </a:rPr>
            </a:br>
            <a:br>
              <a:rPr lang="en-GB" dirty="0">
                <a:latin typeface="+mj-lt"/>
              </a:rPr>
            </a:br>
            <a:endParaRPr lang="en-GB" dirty="0">
              <a:latin typeface="+mj-lt"/>
            </a:endParaRPr>
          </a:p>
        </p:txBody>
      </p:sp>
      <p:pic>
        <p:nvPicPr>
          <p:cNvPr id="3" name="Picture 2" descr="Fig. 1">
            <a:extLst>
              <a:ext uri="{FF2B5EF4-FFF2-40B4-BE49-F238E27FC236}">
                <a16:creationId xmlns:a16="http://schemas.microsoft.com/office/drawing/2014/main" id="{54F148C4-F735-422E-ADD2-026F1A4F2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724"/>
          <a:stretch/>
        </p:blipFill>
        <p:spPr bwMode="auto">
          <a:xfrm>
            <a:off x="0" y="4935781"/>
            <a:ext cx="12192000" cy="168771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Overview of the end-capture method for generating libraries for sequencing">
            <a:extLst>
              <a:ext uri="{FF2B5EF4-FFF2-40B4-BE49-F238E27FC236}">
                <a16:creationId xmlns:a16="http://schemas.microsoft.com/office/drawing/2014/main" id="{233EA998-5662-4FE8-B630-AA989EE19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0096" y="1277640"/>
            <a:ext cx="4163113" cy="33666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63DA242-E7E8-4F9C-A696-CD97D6DB73F6}"/>
              </a:ext>
            </a:extLst>
          </p:cNvPr>
          <p:cNvSpPr/>
          <p:nvPr/>
        </p:nvSpPr>
        <p:spPr>
          <a:xfrm>
            <a:off x="6575376" y="4674171"/>
            <a:ext cx="1728192"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TakaraBio</a:t>
            </a:r>
            <a:endParaRPr lang="en-GB" sz="1100" dirty="0">
              <a:solidFill>
                <a:schemeClr val="accent6">
                  <a:lumMod val="75000"/>
                </a:schemeClr>
              </a:solidFill>
            </a:endParaRPr>
          </a:p>
        </p:txBody>
      </p:sp>
      <p:sp>
        <p:nvSpPr>
          <p:cNvPr id="8" name="Rectangle 7">
            <a:extLst>
              <a:ext uri="{FF2B5EF4-FFF2-40B4-BE49-F238E27FC236}">
                <a16:creationId xmlns:a16="http://schemas.microsoft.com/office/drawing/2014/main" id="{AFF0CE28-C187-4113-A88C-5E984A4844FD}"/>
              </a:ext>
            </a:extLst>
          </p:cNvPr>
          <p:cNvSpPr/>
          <p:nvPr/>
        </p:nvSpPr>
        <p:spPr>
          <a:xfrm>
            <a:off x="273408" y="6492687"/>
            <a:ext cx="3158296"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Macosko</a:t>
            </a:r>
            <a:r>
              <a:rPr lang="en-GB" sz="1100" dirty="0">
                <a:solidFill>
                  <a:schemeClr val="accent6">
                    <a:lumMod val="75000"/>
                  </a:schemeClr>
                </a:solidFill>
              </a:rPr>
              <a:t>, Nat </a:t>
            </a:r>
            <a:r>
              <a:rPr lang="en-GB" sz="1100" dirty="0" err="1">
                <a:solidFill>
                  <a:schemeClr val="accent6">
                    <a:lumMod val="75000"/>
                  </a:schemeClr>
                </a:solidFill>
              </a:rPr>
              <a:t>Biotechnol</a:t>
            </a:r>
            <a:r>
              <a:rPr lang="en-GB" sz="1100" dirty="0">
                <a:solidFill>
                  <a:schemeClr val="accent6">
                    <a:lumMod val="75000"/>
                  </a:schemeClr>
                </a:solidFill>
              </a:rPr>
              <a:t> 38 (2020). </a:t>
            </a:r>
          </a:p>
        </p:txBody>
      </p:sp>
    </p:spTree>
    <p:extLst>
      <p:ext uri="{BB962C8B-B14F-4D97-AF65-F5344CB8AC3E}">
        <p14:creationId xmlns:p14="http://schemas.microsoft.com/office/powerpoint/2010/main" val="2347999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F4D3-9D59-49FB-8F57-C8B7164E4C27}"/>
              </a:ext>
            </a:extLst>
          </p:cNvPr>
          <p:cNvSpPr>
            <a:spLocks noGrp="1"/>
          </p:cNvSpPr>
          <p:nvPr>
            <p:ph type="title"/>
          </p:nvPr>
        </p:nvSpPr>
        <p:spPr>
          <a:xfrm>
            <a:off x="335360" y="340339"/>
            <a:ext cx="7992293" cy="515910"/>
          </a:xfrm>
        </p:spPr>
        <p:txBody>
          <a:bodyPr/>
          <a:lstStyle/>
          <a:p>
            <a:r>
              <a:rPr lang="en-GB" sz="4500" dirty="0"/>
              <a:t>SMART-SEQ2/3/4 + Mosquito</a:t>
            </a:r>
          </a:p>
        </p:txBody>
      </p:sp>
      <p:pic>
        <p:nvPicPr>
          <p:cNvPr id="14338" name="Picture 2" descr="https://lh4.googleusercontent.com/iw-NVcGq9YLz_dayr-mILZ3WJQLzS8V3V-_DP8uCD9-_1-QlWA5oWtwA_DPTjxN_WuLd2aXt9RQkg6vOfXsfhipUEVq-VQdiko_ezW5KpyRkEPbdfd8w4LmBqqSYfvnp4tozTv0Lbcg">
            <a:extLst>
              <a:ext uri="{FF2B5EF4-FFF2-40B4-BE49-F238E27FC236}">
                <a16:creationId xmlns:a16="http://schemas.microsoft.com/office/drawing/2014/main" id="{F0652594-EB27-495C-973A-C601D74D2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12" y="856249"/>
            <a:ext cx="7350136" cy="4176464"/>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TTP Labtech Mosquito - Nanolitre Liquid Handling - How It Works ...">
            <a:extLst>
              <a:ext uri="{FF2B5EF4-FFF2-40B4-BE49-F238E27FC236}">
                <a16:creationId xmlns:a16="http://schemas.microsoft.com/office/drawing/2014/main" id="{2D7D0C43-4C09-4ED2-9F90-946507DBF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682" y="3877852"/>
            <a:ext cx="4967958" cy="2794476"/>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nanolitre pipetting - mosquito LV">
            <a:extLst>
              <a:ext uri="{FF2B5EF4-FFF2-40B4-BE49-F238E27FC236}">
                <a16:creationId xmlns:a16="http://schemas.microsoft.com/office/drawing/2014/main" id="{D0C8437B-D0EC-4977-A53D-4C5BDE4D9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4152" y="-255693"/>
            <a:ext cx="3865612" cy="3807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542006A-DA6D-4244-BED6-A014D982E01F}"/>
              </a:ext>
            </a:extLst>
          </p:cNvPr>
          <p:cNvSpPr/>
          <p:nvPr/>
        </p:nvSpPr>
        <p:spPr>
          <a:xfrm>
            <a:off x="335360" y="5275090"/>
            <a:ext cx="5976664" cy="1477328"/>
          </a:xfrm>
          <a:prstGeom prst="rect">
            <a:avLst/>
          </a:prstGeom>
        </p:spPr>
        <p:txBody>
          <a:bodyPr wrap="square">
            <a:spAutoFit/>
          </a:bodyPr>
          <a:lstStyle/>
          <a:p>
            <a:pPr marL="285750" indent="-285750" algn="just">
              <a:buFontTx/>
              <a:buChar char="-"/>
            </a:pPr>
            <a:r>
              <a:rPr lang="en-GB" dirty="0">
                <a:solidFill>
                  <a:srgbClr val="373838"/>
                </a:solidFill>
                <a:latin typeface="+mj-lt"/>
              </a:rPr>
              <a:t>Mosquito LV makes assay miniaturisation simple, leading to significant savings on precious reagents and time. </a:t>
            </a:r>
          </a:p>
          <a:p>
            <a:pPr marL="285750" indent="-285750" algn="just">
              <a:buFontTx/>
              <a:buChar char="-"/>
            </a:pPr>
            <a:r>
              <a:rPr lang="en-GB" dirty="0">
                <a:solidFill>
                  <a:srgbClr val="373838"/>
                </a:solidFill>
                <a:latin typeface="+mj-lt"/>
              </a:rPr>
              <a:t>Mosquito LV offers highly accurate and precise multichannel pipetting from 25 </a:t>
            </a:r>
            <a:r>
              <a:rPr lang="en-GB" dirty="0" err="1">
                <a:solidFill>
                  <a:srgbClr val="373838"/>
                </a:solidFill>
                <a:latin typeface="+mj-lt"/>
              </a:rPr>
              <a:t>nL</a:t>
            </a:r>
            <a:r>
              <a:rPr lang="en-GB" dirty="0">
                <a:solidFill>
                  <a:srgbClr val="373838"/>
                </a:solidFill>
                <a:latin typeface="+mj-lt"/>
              </a:rPr>
              <a:t> to 1.2 µL.</a:t>
            </a:r>
          </a:p>
          <a:p>
            <a:pPr marL="285750" indent="-285750" algn="just">
              <a:buFontTx/>
              <a:buChar char="-"/>
            </a:pPr>
            <a:r>
              <a:rPr lang="en-GB" b="0" i="0" dirty="0">
                <a:solidFill>
                  <a:srgbClr val="373838"/>
                </a:solidFill>
                <a:effectLst/>
                <a:latin typeface="+mj-lt"/>
              </a:rPr>
              <a:t>SmartSeq2 cost reduced from $12 to $4 per cell</a:t>
            </a:r>
          </a:p>
        </p:txBody>
      </p:sp>
      <p:sp>
        <p:nvSpPr>
          <p:cNvPr id="8" name="Rectangle 7">
            <a:extLst>
              <a:ext uri="{FF2B5EF4-FFF2-40B4-BE49-F238E27FC236}">
                <a16:creationId xmlns:a16="http://schemas.microsoft.com/office/drawing/2014/main" id="{BA2295BA-A5E8-40E2-92D5-D51A57DF10C0}"/>
              </a:ext>
            </a:extLst>
          </p:cNvPr>
          <p:cNvSpPr/>
          <p:nvPr/>
        </p:nvSpPr>
        <p:spPr>
          <a:xfrm>
            <a:off x="8616577" y="3290325"/>
            <a:ext cx="1512168" cy="261610"/>
          </a:xfrm>
          <a:prstGeom prst="rect">
            <a:avLst/>
          </a:prstGeom>
        </p:spPr>
        <p:txBody>
          <a:bodyPr wrap="square">
            <a:spAutoFit/>
          </a:bodyPr>
          <a:lstStyle/>
          <a:p>
            <a:pPr algn="just"/>
            <a:r>
              <a:rPr lang="en-GB" sz="1100" dirty="0">
                <a:solidFill>
                  <a:schemeClr val="accent6">
                    <a:lumMod val="75000"/>
                  </a:schemeClr>
                </a:solidFill>
                <a:latin typeface="+mj-lt"/>
              </a:rPr>
              <a:t>Source: SPT Labtech</a:t>
            </a:r>
            <a:endParaRPr lang="en-GB" sz="1100" b="0" i="0" dirty="0">
              <a:solidFill>
                <a:schemeClr val="accent6">
                  <a:lumMod val="75000"/>
                </a:schemeClr>
              </a:solidFill>
              <a:effectLst/>
              <a:latin typeface="+mj-lt"/>
            </a:endParaRPr>
          </a:p>
        </p:txBody>
      </p:sp>
      <p:sp>
        <p:nvSpPr>
          <p:cNvPr id="9" name="Rectangle 8">
            <a:extLst>
              <a:ext uri="{FF2B5EF4-FFF2-40B4-BE49-F238E27FC236}">
                <a16:creationId xmlns:a16="http://schemas.microsoft.com/office/drawing/2014/main" id="{55D9C049-255F-4760-9408-353E94806AEB}"/>
              </a:ext>
            </a:extLst>
          </p:cNvPr>
          <p:cNvSpPr/>
          <p:nvPr/>
        </p:nvSpPr>
        <p:spPr>
          <a:xfrm>
            <a:off x="8616577" y="6623774"/>
            <a:ext cx="1512168" cy="261610"/>
          </a:xfrm>
          <a:prstGeom prst="rect">
            <a:avLst/>
          </a:prstGeom>
        </p:spPr>
        <p:txBody>
          <a:bodyPr wrap="square">
            <a:spAutoFit/>
          </a:bodyPr>
          <a:lstStyle/>
          <a:p>
            <a:pPr algn="just"/>
            <a:r>
              <a:rPr lang="en-GB" sz="1100" dirty="0">
                <a:solidFill>
                  <a:schemeClr val="accent6">
                    <a:lumMod val="75000"/>
                  </a:schemeClr>
                </a:solidFill>
                <a:latin typeface="+mj-lt"/>
              </a:rPr>
              <a:t>Source: SPT Labtech</a:t>
            </a:r>
            <a:endParaRPr lang="en-GB" sz="1100" b="0" i="0" dirty="0">
              <a:solidFill>
                <a:schemeClr val="accent6">
                  <a:lumMod val="75000"/>
                </a:schemeClr>
              </a:solidFill>
              <a:effectLst/>
              <a:latin typeface="+mj-lt"/>
            </a:endParaRPr>
          </a:p>
        </p:txBody>
      </p:sp>
    </p:spTree>
    <p:extLst>
      <p:ext uri="{BB962C8B-B14F-4D97-AF65-F5344CB8AC3E}">
        <p14:creationId xmlns:p14="http://schemas.microsoft.com/office/powerpoint/2010/main" val="1299844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F4D3-9D59-49FB-8F57-C8B7164E4C27}"/>
              </a:ext>
            </a:extLst>
          </p:cNvPr>
          <p:cNvSpPr>
            <a:spLocks noGrp="1"/>
          </p:cNvSpPr>
          <p:nvPr>
            <p:ph type="title"/>
          </p:nvPr>
        </p:nvSpPr>
        <p:spPr>
          <a:xfrm>
            <a:off x="-1405344" y="195284"/>
            <a:ext cx="7488237" cy="687881"/>
          </a:xfrm>
        </p:spPr>
        <p:txBody>
          <a:bodyPr/>
          <a:lstStyle/>
          <a:p>
            <a:r>
              <a:rPr lang="en-GB" dirty="0" err="1"/>
              <a:t>CELLEnOne</a:t>
            </a:r>
            <a:endParaRPr lang="en-GB" dirty="0"/>
          </a:p>
        </p:txBody>
      </p:sp>
      <p:pic>
        <p:nvPicPr>
          <p:cNvPr id="5" name="Picture 4">
            <a:extLst>
              <a:ext uri="{FF2B5EF4-FFF2-40B4-BE49-F238E27FC236}">
                <a16:creationId xmlns:a16="http://schemas.microsoft.com/office/drawing/2014/main" id="{319C8B89-B59A-42BB-A810-2646529C1D8F}"/>
              </a:ext>
            </a:extLst>
          </p:cNvPr>
          <p:cNvPicPr>
            <a:picLocks noChangeAspect="1"/>
          </p:cNvPicPr>
          <p:nvPr/>
        </p:nvPicPr>
        <p:blipFill rotWithShape="1">
          <a:blip r:embed="rId2"/>
          <a:srcRect l="63942" b="1583"/>
          <a:stretch/>
        </p:blipFill>
        <p:spPr>
          <a:xfrm>
            <a:off x="6188501" y="116632"/>
            <a:ext cx="2388776" cy="3575092"/>
          </a:xfrm>
          <a:prstGeom prst="rect">
            <a:avLst/>
          </a:prstGeom>
        </p:spPr>
      </p:pic>
      <p:pic>
        <p:nvPicPr>
          <p:cNvPr id="14344" name="Picture 8" descr="https://www.cellenion.com/fileadmin/_processed_/5/1/csm_snapshot_-_B11_single_-_stretched_9b0c3ee032.png">
            <a:extLst>
              <a:ext uri="{FF2B5EF4-FFF2-40B4-BE49-F238E27FC236}">
                <a16:creationId xmlns:a16="http://schemas.microsoft.com/office/drawing/2014/main" id="{411CC2CE-1520-4B77-9DD5-BEC79A2ED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579" y="5290317"/>
            <a:ext cx="2772309" cy="1226685"/>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https://www.cellenion.com/fileadmin/user_upload/PDCs_Pictures/snapshot_-C4_double_-_stretched.png">
            <a:extLst>
              <a:ext uri="{FF2B5EF4-FFF2-40B4-BE49-F238E27FC236}">
                <a16:creationId xmlns:a16="http://schemas.microsoft.com/office/drawing/2014/main" id="{2B8D2255-0334-479F-98D2-2BD2A6E216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580" y="3926943"/>
            <a:ext cx="2772309" cy="1225851"/>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Liquid handling laboratory automation system - cellenONE X1 ...">
            <a:extLst>
              <a:ext uri="{FF2B5EF4-FFF2-40B4-BE49-F238E27FC236}">
                <a16:creationId xmlns:a16="http://schemas.microsoft.com/office/drawing/2014/main" id="{D43F137A-7A34-47AC-A7D0-7810AA6A2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8762" y="188640"/>
            <a:ext cx="2925465" cy="45956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817AD7E-4F6D-458F-8CA5-A630D4F3469B}"/>
              </a:ext>
            </a:extLst>
          </p:cNvPr>
          <p:cNvSpPr/>
          <p:nvPr/>
        </p:nvSpPr>
        <p:spPr>
          <a:xfrm>
            <a:off x="8946336" y="4923659"/>
            <a:ext cx="1391816"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Cellenion</a:t>
            </a:r>
            <a:endParaRPr lang="en-GB" sz="1100" dirty="0">
              <a:solidFill>
                <a:schemeClr val="accent6">
                  <a:lumMod val="75000"/>
                </a:schemeClr>
              </a:solidFill>
            </a:endParaRPr>
          </a:p>
        </p:txBody>
      </p:sp>
      <p:sp>
        <p:nvSpPr>
          <p:cNvPr id="4" name="Rectangle 3">
            <a:extLst>
              <a:ext uri="{FF2B5EF4-FFF2-40B4-BE49-F238E27FC236}">
                <a16:creationId xmlns:a16="http://schemas.microsoft.com/office/drawing/2014/main" id="{155A8553-9B2E-4313-82AE-DD22054918E0}"/>
              </a:ext>
            </a:extLst>
          </p:cNvPr>
          <p:cNvSpPr/>
          <p:nvPr/>
        </p:nvSpPr>
        <p:spPr>
          <a:xfrm>
            <a:off x="321616" y="1037247"/>
            <a:ext cx="6096000" cy="2585323"/>
          </a:xfrm>
          <a:prstGeom prst="rect">
            <a:avLst/>
          </a:prstGeom>
        </p:spPr>
        <p:txBody>
          <a:bodyPr>
            <a:spAutoFit/>
          </a:bodyPr>
          <a:lstStyle/>
          <a:p>
            <a:pPr marL="342900" indent="-342900">
              <a:buAutoNum type="arabicParenR"/>
            </a:pPr>
            <a:r>
              <a:rPr lang="en-GB" dirty="0"/>
              <a:t>Cell suspension is aspirated into a glass capillary</a:t>
            </a:r>
          </a:p>
          <a:p>
            <a:pPr marL="342900" indent="-342900">
              <a:buAutoNum type="arabicParenR"/>
            </a:pPr>
            <a:r>
              <a:rPr lang="en-GB" dirty="0"/>
              <a:t>Generation of drops on demand, in air</a:t>
            </a:r>
          </a:p>
          <a:p>
            <a:pPr marL="342900" indent="-342900">
              <a:buAutoNum type="arabicParenR"/>
            </a:pPr>
            <a:r>
              <a:rPr lang="en-GB" dirty="0"/>
              <a:t>Thanks to automated imagining, </a:t>
            </a:r>
            <a:r>
              <a:rPr lang="en-GB" dirty="0" err="1"/>
              <a:t>cellenONE</a:t>
            </a:r>
            <a:r>
              <a:rPr lang="en-GB" dirty="0"/>
              <a:t> tracks cells and determines if upcoming drops will contain or not a single cell</a:t>
            </a:r>
          </a:p>
          <a:p>
            <a:pPr marL="342900" indent="-342900">
              <a:buAutoNum type="arabicParenR"/>
            </a:pPr>
            <a:r>
              <a:rPr lang="en-GB" dirty="0"/>
              <a:t>Drops containing single cells are dispensed into selected targets, drops without cells or with more than one cells are dispensed into recycling tube</a:t>
            </a:r>
          </a:p>
          <a:p>
            <a:pPr marL="342900" indent="-342900">
              <a:buAutoNum type="arabicParenR"/>
            </a:pPr>
            <a:endParaRPr lang="en-GB" dirty="0"/>
          </a:p>
        </p:txBody>
      </p:sp>
      <p:pic>
        <p:nvPicPr>
          <p:cNvPr id="11266" name="Picture 2" descr="https://ars.els-cdn.com/content/image/1-s2.0-S0092867419311766-fx1.jpg">
            <a:extLst>
              <a:ext uri="{FF2B5EF4-FFF2-40B4-BE49-F238E27FC236}">
                <a16:creationId xmlns:a16="http://schemas.microsoft.com/office/drawing/2014/main" id="{4D91113A-9BD4-4314-B058-980269248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79" y="3321987"/>
            <a:ext cx="3361032" cy="33610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70C2716-ABBD-4A2E-B391-83F58298BBD0}"/>
              </a:ext>
            </a:extLst>
          </p:cNvPr>
          <p:cNvSpPr/>
          <p:nvPr/>
        </p:nvSpPr>
        <p:spPr>
          <a:xfrm>
            <a:off x="4680237" y="6552214"/>
            <a:ext cx="1391816"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Cellenion</a:t>
            </a:r>
            <a:endParaRPr lang="en-GB" sz="1100" dirty="0">
              <a:solidFill>
                <a:schemeClr val="accent6">
                  <a:lumMod val="75000"/>
                </a:schemeClr>
              </a:solidFill>
            </a:endParaRPr>
          </a:p>
        </p:txBody>
      </p:sp>
      <p:sp>
        <p:nvSpPr>
          <p:cNvPr id="11" name="Rectangle 10">
            <a:extLst>
              <a:ext uri="{FF2B5EF4-FFF2-40B4-BE49-F238E27FC236}">
                <a16:creationId xmlns:a16="http://schemas.microsoft.com/office/drawing/2014/main" id="{5FD43885-E59E-434D-B0E1-6BF334C930CB}"/>
              </a:ext>
            </a:extLst>
          </p:cNvPr>
          <p:cNvSpPr/>
          <p:nvPr/>
        </p:nvSpPr>
        <p:spPr>
          <a:xfrm>
            <a:off x="6888088" y="3643952"/>
            <a:ext cx="1391816"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Cellenion</a:t>
            </a:r>
            <a:endParaRPr lang="en-GB" sz="1100" dirty="0">
              <a:solidFill>
                <a:schemeClr val="accent6">
                  <a:lumMod val="75000"/>
                </a:schemeClr>
              </a:solidFill>
            </a:endParaRPr>
          </a:p>
        </p:txBody>
      </p:sp>
      <p:sp>
        <p:nvSpPr>
          <p:cNvPr id="6" name="Rectangle 5">
            <a:extLst>
              <a:ext uri="{FF2B5EF4-FFF2-40B4-BE49-F238E27FC236}">
                <a16:creationId xmlns:a16="http://schemas.microsoft.com/office/drawing/2014/main" id="{BCDF9C0C-3009-4F9B-8E3E-FF3205097989}"/>
              </a:ext>
            </a:extLst>
          </p:cNvPr>
          <p:cNvSpPr/>
          <p:nvPr/>
        </p:nvSpPr>
        <p:spPr>
          <a:xfrm>
            <a:off x="551384" y="6620976"/>
            <a:ext cx="6096000" cy="261610"/>
          </a:xfrm>
          <a:prstGeom prst="rect">
            <a:avLst/>
          </a:prstGeom>
        </p:spPr>
        <p:txBody>
          <a:bodyPr>
            <a:spAutoFit/>
          </a:bodyPr>
          <a:lstStyle/>
          <a:p>
            <a:r>
              <a:rPr lang="en-GB" sz="1100" dirty="0">
                <a:solidFill>
                  <a:schemeClr val="accent6">
                    <a:lumMod val="75000"/>
                  </a:schemeClr>
                </a:solidFill>
                <a:latin typeface="+mj-lt"/>
              </a:rPr>
              <a:t>Source: </a:t>
            </a:r>
            <a:r>
              <a:rPr lang="en-GB" sz="1100" dirty="0" err="1">
                <a:solidFill>
                  <a:schemeClr val="accent6">
                    <a:lumMod val="75000"/>
                  </a:schemeClr>
                </a:solidFill>
                <a:latin typeface="+mj-lt"/>
              </a:rPr>
              <a:t>Laks</a:t>
            </a:r>
            <a:r>
              <a:rPr lang="en-GB" sz="1100" dirty="0">
                <a:solidFill>
                  <a:schemeClr val="accent6">
                    <a:lumMod val="75000"/>
                  </a:schemeClr>
                </a:solidFill>
                <a:latin typeface="+mj-lt"/>
              </a:rPr>
              <a:t> et al. </a:t>
            </a:r>
            <a:r>
              <a:rPr lang="en-GB" sz="1100" i="1" dirty="0">
                <a:solidFill>
                  <a:schemeClr val="accent6">
                    <a:lumMod val="75000"/>
                  </a:schemeClr>
                </a:solidFill>
                <a:latin typeface="+mj-lt"/>
              </a:rPr>
              <a:t>Cell</a:t>
            </a:r>
            <a:r>
              <a:rPr lang="en-GB" sz="1100" dirty="0">
                <a:solidFill>
                  <a:schemeClr val="accent6">
                    <a:lumMod val="75000"/>
                  </a:schemeClr>
                </a:solidFill>
                <a:latin typeface="+mj-lt"/>
              </a:rPr>
              <a:t>. 179(5):1207-1221.e22. (2019)</a:t>
            </a:r>
          </a:p>
        </p:txBody>
      </p:sp>
    </p:spTree>
    <p:extLst>
      <p:ext uri="{BB962C8B-B14F-4D97-AF65-F5344CB8AC3E}">
        <p14:creationId xmlns:p14="http://schemas.microsoft.com/office/powerpoint/2010/main" val="1448200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14CD-06E0-441F-A9D5-7361B0FEFD67}"/>
              </a:ext>
            </a:extLst>
          </p:cNvPr>
          <p:cNvSpPr>
            <a:spLocks noGrp="1"/>
          </p:cNvSpPr>
          <p:nvPr>
            <p:ph type="title"/>
          </p:nvPr>
        </p:nvSpPr>
        <p:spPr>
          <a:xfrm>
            <a:off x="767408" y="476672"/>
            <a:ext cx="7488237" cy="687881"/>
          </a:xfrm>
        </p:spPr>
        <p:txBody>
          <a:bodyPr/>
          <a:lstStyle/>
          <a:p>
            <a:r>
              <a:rPr lang="en-GB" dirty="0"/>
              <a:t>DROP-SEQ overview</a:t>
            </a:r>
          </a:p>
        </p:txBody>
      </p:sp>
      <p:pic>
        <p:nvPicPr>
          <p:cNvPr id="16386" name="Picture 2" descr="https://lh5.googleusercontent.com/0VHpSlLwZ2jwlpWk__6RTx-nnSNERFvQ0IgbDIU1kOshGzQWUJTqYQxQrCfjoN3s5WXfTujQZLqW_D-JN6-1DgKC9-lWy3HW_Me9uQJUV5Fsgne0uqnV8dkbiSNMkOigSCTdFCj2NRo">
            <a:extLst>
              <a:ext uri="{FF2B5EF4-FFF2-40B4-BE49-F238E27FC236}">
                <a16:creationId xmlns:a16="http://schemas.microsoft.com/office/drawing/2014/main" id="{A091CE7F-B0D0-43AF-A23C-AB8EB9E40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471" y="1268760"/>
            <a:ext cx="6557169" cy="52868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085E79D-5849-4F46-A69C-A14DE689C5EA}"/>
              </a:ext>
            </a:extLst>
          </p:cNvPr>
          <p:cNvSpPr/>
          <p:nvPr/>
        </p:nvSpPr>
        <p:spPr>
          <a:xfrm>
            <a:off x="335360" y="1618600"/>
            <a:ext cx="4824536" cy="3139321"/>
          </a:xfrm>
          <a:prstGeom prst="rect">
            <a:avLst/>
          </a:prstGeom>
        </p:spPr>
        <p:txBody>
          <a:bodyPr wrap="square">
            <a:spAutoFit/>
          </a:bodyPr>
          <a:lstStyle/>
          <a:p>
            <a:pPr marL="285750" indent="-285750">
              <a:buFontTx/>
              <a:buChar char="-"/>
            </a:pPr>
            <a:r>
              <a:rPr lang="en-GB" dirty="0"/>
              <a:t>Moved throughput from hundreds to thousands.</a:t>
            </a:r>
          </a:p>
          <a:p>
            <a:pPr marL="285750" indent="-285750">
              <a:buFontTx/>
              <a:buChar char="-"/>
            </a:pPr>
            <a:r>
              <a:rPr lang="en-GB" dirty="0"/>
              <a:t>Droplet-based processing using microfluidics</a:t>
            </a:r>
          </a:p>
          <a:p>
            <a:pPr marL="285750" indent="-285750">
              <a:buFontTx/>
              <a:buChar char="-"/>
            </a:pPr>
            <a:r>
              <a:rPr lang="en-GB" dirty="0" err="1"/>
              <a:t>Nanoliter</a:t>
            </a:r>
            <a:r>
              <a:rPr lang="en-GB" dirty="0"/>
              <a:t> scale aqueous drops in oil.</a:t>
            </a:r>
          </a:p>
          <a:p>
            <a:pPr marL="285750" indent="-285750">
              <a:buFontTx/>
              <a:buChar char="-"/>
            </a:pPr>
            <a:r>
              <a:rPr lang="en-GB" dirty="0"/>
              <a:t>3' End</a:t>
            </a:r>
          </a:p>
          <a:p>
            <a:pPr marL="285750" indent="-285750">
              <a:buFontTx/>
              <a:buChar char="-"/>
            </a:pPr>
            <a:r>
              <a:rPr lang="en-GB" dirty="0"/>
              <a:t>Bead based (STAMPs).</a:t>
            </a:r>
          </a:p>
          <a:p>
            <a:pPr marL="285750" indent="-285750">
              <a:buFontTx/>
              <a:buChar char="-"/>
            </a:pPr>
            <a:r>
              <a:rPr lang="en-GB" dirty="0"/>
              <a:t>Single-cell transcriptomes attached to microparticles.</a:t>
            </a:r>
          </a:p>
          <a:p>
            <a:pPr marL="285750" indent="-285750">
              <a:buFontTx/>
              <a:buChar char="-"/>
            </a:pPr>
            <a:r>
              <a:rPr lang="en-GB" dirty="0"/>
              <a:t>Cell barcodes use split-pool synthesis.</a:t>
            </a:r>
          </a:p>
          <a:p>
            <a:pPr marL="285750" indent="-285750">
              <a:buFontTx/>
              <a:buChar char="-"/>
            </a:pPr>
            <a:r>
              <a:rPr lang="en-GB" dirty="0"/>
              <a:t>Uses UMI (Unique Molecular Identifier)</a:t>
            </a:r>
          </a:p>
          <a:p>
            <a:pPr marL="285750" indent="-285750">
              <a:buFontTx/>
              <a:buChar char="-"/>
            </a:pPr>
            <a:r>
              <a:rPr lang="en-GB" dirty="0"/>
              <a:t>Chance to have two cells within one droplet</a:t>
            </a:r>
            <a:br>
              <a:rPr lang="en-GB" dirty="0"/>
            </a:br>
            <a:endParaRPr lang="en-GB" b="0" i="0" dirty="0">
              <a:solidFill>
                <a:srgbClr val="373838"/>
              </a:solidFill>
              <a:effectLst/>
              <a:latin typeface="Helvetica Neue"/>
            </a:endParaRPr>
          </a:p>
        </p:txBody>
      </p:sp>
      <p:pic>
        <p:nvPicPr>
          <p:cNvPr id="12290" name="Picture 2" descr="Droplet Formation">
            <a:extLst>
              <a:ext uri="{FF2B5EF4-FFF2-40B4-BE49-F238E27FC236}">
                <a16:creationId xmlns:a16="http://schemas.microsoft.com/office/drawing/2014/main" id="{9CD387B3-EDEF-4A35-9E8E-D31CD6F61E5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5360" y="5092014"/>
            <a:ext cx="4581192" cy="114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787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F4D3-9D59-49FB-8F57-C8B7164E4C27}"/>
              </a:ext>
            </a:extLst>
          </p:cNvPr>
          <p:cNvSpPr>
            <a:spLocks noGrp="1"/>
          </p:cNvSpPr>
          <p:nvPr>
            <p:ph type="title"/>
          </p:nvPr>
        </p:nvSpPr>
        <p:spPr>
          <a:xfrm>
            <a:off x="-384720" y="548680"/>
            <a:ext cx="9649072" cy="458587"/>
          </a:xfrm>
        </p:spPr>
        <p:txBody>
          <a:bodyPr/>
          <a:lstStyle/>
          <a:p>
            <a:r>
              <a:rPr lang="en-GB" sz="4000" dirty="0"/>
              <a:t>UMI – unique molecular identifiers</a:t>
            </a:r>
          </a:p>
        </p:txBody>
      </p:sp>
      <p:sp>
        <p:nvSpPr>
          <p:cNvPr id="15" name="Rectangle 14">
            <a:extLst>
              <a:ext uri="{FF2B5EF4-FFF2-40B4-BE49-F238E27FC236}">
                <a16:creationId xmlns:a16="http://schemas.microsoft.com/office/drawing/2014/main" id="{2F7A937D-2A8B-4DE0-BC4A-0D1B45F4FDF5}"/>
              </a:ext>
            </a:extLst>
          </p:cNvPr>
          <p:cNvSpPr/>
          <p:nvPr/>
        </p:nvSpPr>
        <p:spPr>
          <a:xfrm>
            <a:off x="442288" y="5301208"/>
            <a:ext cx="8101984" cy="1169551"/>
          </a:xfrm>
          <a:prstGeom prst="rect">
            <a:avLst/>
          </a:prstGeom>
        </p:spPr>
        <p:txBody>
          <a:bodyPr wrap="square">
            <a:spAutoFit/>
          </a:bodyPr>
          <a:lstStyle/>
          <a:p>
            <a:r>
              <a:rPr lang="en-GB" sz="1400" dirty="0"/>
              <a:t>The relevant steps of library preparation when the UMI method is used. The sample initially contains three copies of molecule graphic and two copies of graphic, which are made unique by labelling with UMIs (graphic). Each of those molecules is expanded into a molecular family during amplification, and a random selection of molecules from these families is sequenced. Counting unique UMIs then counts unique molecules, unless UMIs have read-count zero (graphic) or phantom UMIs are produced (graphic).</a:t>
            </a:r>
          </a:p>
        </p:txBody>
      </p:sp>
      <p:pic>
        <p:nvPicPr>
          <p:cNvPr id="5" name="Picture 4">
            <a:extLst>
              <a:ext uri="{FF2B5EF4-FFF2-40B4-BE49-F238E27FC236}">
                <a16:creationId xmlns:a16="http://schemas.microsoft.com/office/drawing/2014/main" id="{106C8A2A-872E-4B52-ADEB-7A1A4DE13217}"/>
              </a:ext>
            </a:extLst>
          </p:cNvPr>
          <p:cNvPicPr>
            <a:picLocks noChangeAspect="1"/>
          </p:cNvPicPr>
          <p:nvPr/>
        </p:nvPicPr>
        <p:blipFill rotWithShape="1">
          <a:blip r:embed="rId2"/>
          <a:srcRect l="1957" b="3706"/>
          <a:stretch/>
        </p:blipFill>
        <p:spPr>
          <a:xfrm>
            <a:off x="263352" y="3023203"/>
            <a:ext cx="10823451" cy="1871091"/>
          </a:xfrm>
          <a:prstGeom prst="rect">
            <a:avLst/>
          </a:prstGeom>
        </p:spPr>
      </p:pic>
      <p:sp>
        <p:nvSpPr>
          <p:cNvPr id="3" name="Rectangle 2">
            <a:extLst>
              <a:ext uri="{FF2B5EF4-FFF2-40B4-BE49-F238E27FC236}">
                <a16:creationId xmlns:a16="http://schemas.microsoft.com/office/drawing/2014/main" id="{5663A2E4-E0C3-407C-AAEE-942DBD906D83}"/>
              </a:ext>
            </a:extLst>
          </p:cNvPr>
          <p:cNvSpPr/>
          <p:nvPr/>
        </p:nvSpPr>
        <p:spPr>
          <a:xfrm>
            <a:off x="403201" y="4855080"/>
            <a:ext cx="2592288" cy="430887"/>
          </a:xfrm>
          <a:prstGeom prst="rect">
            <a:avLst/>
          </a:prstGeom>
        </p:spPr>
        <p:txBody>
          <a:bodyPr wrap="square">
            <a:spAutoFit/>
          </a:bodyPr>
          <a:lstStyle/>
          <a:p>
            <a:r>
              <a:rPr lang="en-GB" sz="1100" dirty="0">
                <a:solidFill>
                  <a:schemeClr val="accent6">
                    <a:lumMod val="75000"/>
                  </a:schemeClr>
                </a:solidFill>
              </a:rPr>
              <a:t> Source: </a:t>
            </a:r>
            <a:r>
              <a:rPr lang="en-GB" sz="1100" dirty="0" err="1">
                <a:solidFill>
                  <a:schemeClr val="accent6">
                    <a:lumMod val="75000"/>
                  </a:schemeClr>
                </a:solidFill>
              </a:rPr>
              <a:t>Pflug</a:t>
            </a:r>
            <a:r>
              <a:rPr lang="en-GB" sz="1100" dirty="0">
                <a:solidFill>
                  <a:schemeClr val="accent6">
                    <a:lumMod val="75000"/>
                  </a:schemeClr>
                </a:solidFill>
              </a:rPr>
              <a:t> et al. Bioinformatics (2018)</a:t>
            </a:r>
            <a:br>
              <a:rPr lang="en-GB" sz="1100" dirty="0">
                <a:solidFill>
                  <a:schemeClr val="accent6">
                    <a:lumMod val="75000"/>
                  </a:schemeClr>
                </a:solidFill>
              </a:rPr>
            </a:br>
            <a:endParaRPr lang="en-GB" sz="1100" dirty="0">
              <a:solidFill>
                <a:schemeClr val="accent6">
                  <a:lumMod val="75000"/>
                </a:schemeClr>
              </a:solidFill>
            </a:endParaRPr>
          </a:p>
        </p:txBody>
      </p:sp>
      <p:sp>
        <p:nvSpPr>
          <p:cNvPr id="4" name="Rectangle 3">
            <a:extLst>
              <a:ext uri="{FF2B5EF4-FFF2-40B4-BE49-F238E27FC236}">
                <a16:creationId xmlns:a16="http://schemas.microsoft.com/office/drawing/2014/main" id="{FB5E0090-ADBD-46C9-BC8F-776C818E5CB3}"/>
              </a:ext>
            </a:extLst>
          </p:cNvPr>
          <p:cNvSpPr/>
          <p:nvPr/>
        </p:nvSpPr>
        <p:spPr>
          <a:xfrm>
            <a:off x="442288" y="1124744"/>
            <a:ext cx="8501296" cy="1754326"/>
          </a:xfrm>
          <a:prstGeom prst="rect">
            <a:avLst/>
          </a:prstGeom>
        </p:spPr>
        <p:txBody>
          <a:bodyPr wrap="square">
            <a:spAutoFit/>
          </a:bodyPr>
          <a:lstStyle/>
          <a:p>
            <a:r>
              <a:rPr lang="en-GB" dirty="0">
                <a:solidFill>
                  <a:srgbClr val="333333"/>
                </a:solidFill>
                <a:latin typeface="+mj-lt"/>
              </a:rPr>
              <a:t>After PCR enrichment, without UMIs, one can not distinguish if multiple copies of a fragment are caused by PCR clones or if they are real biological duplicated. By using UMIs, PCR clones can be found by searching for non-unique fragment-UMI combinations, which can only be explained by PCR clones.</a:t>
            </a:r>
          </a:p>
          <a:p>
            <a:r>
              <a:rPr lang="en-GB" dirty="0">
                <a:solidFill>
                  <a:srgbClr val="333333"/>
                </a:solidFill>
                <a:latin typeface="+mj-lt"/>
              </a:rPr>
              <a:t>When performing variant analyses, these falsely overrepresented fragments can result in incorrect calls and thus wrong diagnostic findings </a:t>
            </a:r>
            <a:endParaRPr lang="en-GB" b="0" i="0" dirty="0">
              <a:solidFill>
                <a:srgbClr val="333333"/>
              </a:solidFill>
              <a:effectLst/>
              <a:latin typeface="+mj-lt"/>
            </a:endParaRPr>
          </a:p>
        </p:txBody>
      </p:sp>
    </p:spTree>
    <p:extLst>
      <p:ext uri="{BB962C8B-B14F-4D97-AF65-F5344CB8AC3E}">
        <p14:creationId xmlns:p14="http://schemas.microsoft.com/office/powerpoint/2010/main" val="1524903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240704" y="692696"/>
            <a:ext cx="7488237" cy="1334211"/>
          </a:xfrm>
        </p:spPr>
        <p:txBody>
          <a:bodyPr/>
          <a:lstStyle/>
          <a:p>
            <a:r>
              <a:rPr lang="en-GB" dirty="0"/>
              <a:t>10x Genomics overview</a:t>
            </a:r>
          </a:p>
        </p:txBody>
      </p:sp>
      <p:pic>
        <p:nvPicPr>
          <p:cNvPr id="3" name="Picture 2">
            <a:extLst>
              <a:ext uri="{FF2B5EF4-FFF2-40B4-BE49-F238E27FC236}">
                <a16:creationId xmlns:a16="http://schemas.microsoft.com/office/drawing/2014/main" id="{A2002652-1A58-4060-A6B3-6B480A0C8735}"/>
              </a:ext>
            </a:extLst>
          </p:cNvPr>
          <p:cNvPicPr>
            <a:picLocks noChangeAspect="1"/>
          </p:cNvPicPr>
          <p:nvPr/>
        </p:nvPicPr>
        <p:blipFill>
          <a:blip r:embed="rId2"/>
          <a:stretch>
            <a:fillRect/>
          </a:stretch>
        </p:blipFill>
        <p:spPr>
          <a:xfrm>
            <a:off x="7849823" y="231108"/>
            <a:ext cx="3574769" cy="1913060"/>
          </a:xfrm>
          <a:prstGeom prst="rect">
            <a:avLst/>
          </a:prstGeom>
        </p:spPr>
      </p:pic>
      <p:pic>
        <p:nvPicPr>
          <p:cNvPr id="4" name="Picture 3">
            <a:extLst>
              <a:ext uri="{FF2B5EF4-FFF2-40B4-BE49-F238E27FC236}">
                <a16:creationId xmlns:a16="http://schemas.microsoft.com/office/drawing/2014/main" id="{EDF6EE4E-CBF6-437C-A924-56B1F37F5110}"/>
              </a:ext>
            </a:extLst>
          </p:cNvPr>
          <p:cNvPicPr>
            <a:picLocks noChangeAspect="1"/>
          </p:cNvPicPr>
          <p:nvPr/>
        </p:nvPicPr>
        <p:blipFill>
          <a:blip r:embed="rId3"/>
          <a:stretch>
            <a:fillRect/>
          </a:stretch>
        </p:blipFill>
        <p:spPr>
          <a:xfrm>
            <a:off x="8040216" y="4277768"/>
            <a:ext cx="4064835" cy="2418100"/>
          </a:xfrm>
          <a:prstGeom prst="rect">
            <a:avLst/>
          </a:prstGeom>
        </p:spPr>
      </p:pic>
      <p:pic>
        <p:nvPicPr>
          <p:cNvPr id="8" name="Picture 7">
            <a:extLst>
              <a:ext uri="{FF2B5EF4-FFF2-40B4-BE49-F238E27FC236}">
                <a16:creationId xmlns:a16="http://schemas.microsoft.com/office/drawing/2014/main" id="{7D2757F7-54AC-4CF1-9B5A-B5B97FF42F3E}"/>
              </a:ext>
            </a:extLst>
          </p:cNvPr>
          <p:cNvPicPr>
            <a:picLocks noChangeAspect="1"/>
          </p:cNvPicPr>
          <p:nvPr/>
        </p:nvPicPr>
        <p:blipFill>
          <a:blip r:embed="rId4"/>
          <a:stretch>
            <a:fillRect/>
          </a:stretch>
        </p:blipFill>
        <p:spPr>
          <a:xfrm>
            <a:off x="8138467" y="2144168"/>
            <a:ext cx="3286125" cy="2133600"/>
          </a:xfrm>
          <a:prstGeom prst="rect">
            <a:avLst/>
          </a:prstGeom>
        </p:spPr>
      </p:pic>
      <p:sp>
        <p:nvSpPr>
          <p:cNvPr id="9" name="Rectangle 8">
            <a:extLst>
              <a:ext uri="{FF2B5EF4-FFF2-40B4-BE49-F238E27FC236}">
                <a16:creationId xmlns:a16="http://schemas.microsoft.com/office/drawing/2014/main" id="{6D722445-60B2-4DA9-98DE-B7D9615C27B0}"/>
              </a:ext>
            </a:extLst>
          </p:cNvPr>
          <p:cNvSpPr/>
          <p:nvPr/>
        </p:nvSpPr>
        <p:spPr>
          <a:xfrm>
            <a:off x="8036768" y="6434258"/>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5" name="Rectangle 4">
            <a:extLst>
              <a:ext uri="{FF2B5EF4-FFF2-40B4-BE49-F238E27FC236}">
                <a16:creationId xmlns:a16="http://schemas.microsoft.com/office/drawing/2014/main" id="{A1298C26-00A8-49CB-BF4C-BBF547B6C2A1}"/>
              </a:ext>
            </a:extLst>
          </p:cNvPr>
          <p:cNvSpPr/>
          <p:nvPr/>
        </p:nvSpPr>
        <p:spPr>
          <a:xfrm>
            <a:off x="412012" y="2256191"/>
            <a:ext cx="7283044" cy="4308872"/>
          </a:xfrm>
          <a:prstGeom prst="rect">
            <a:avLst/>
          </a:prstGeom>
        </p:spPr>
        <p:txBody>
          <a:bodyPr wrap="square">
            <a:spAutoFit/>
          </a:bodyPr>
          <a:lstStyle/>
          <a:p>
            <a:pPr>
              <a:spcBef>
                <a:spcPts val="800"/>
              </a:spcBef>
            </a:pPr>
            <a:r>
              <a:rPr lang="en-GB" dirty="0">
                <a:solidFill>
                  <a:srgbClr val="000000"/>
                </a:solidFill>
                <a:latin typeface="Lato"/>
              </a:rPr>
              <a:t>-   Droplet-based similar to Drop-</a:t>
            </a:r>
            <a:r>
              <a:rPr lang="en-GB" dirty="0" err="1">
                <a:solidFill>
                  <a:srgbClr val="000000"/>
                </a:solidFill>
                <a:latin typeface="Lato"/>
              </a:rPr>
              <a:t>Seq</a:t>
            </a:r>
            <a:r>
              <a:rPr lang="en-GB" dirty="0">
                <a:solidFill>
                  <a:srgbClr val="000000"/>
                </a:solidFill>
                <a:latin typeface="Lato"/>
              </a:rPr>
              <a:t>, 3’ or 5’ mRNA</a:t>
            </a:r>
          </a:p>
          <a:p>
            <a:pPr>
              <a:spcBef>
                <a:spcPts val="800"/>
              </a:spcBef>
            </a:pPr>
            <a:r>
              <a:rPr lang="en-GB" dirty="0">
                <a:solidFill>
                  <a:srgbClr val="000000"/>
                </a:solidFill>
                <a:latin typeface="Lato"/>
              </a:rPr>
              <a:t>-   In contrast to Drop-</a:t>
            </a:r>
            <a:r>
              <a:rPr lang="en-GB" dirty="0" err="1">
                <a:solidFill>
                  <a:srgbClr val="000000"/>
                </a:solidFill>
                <a:latin typeface="Lato"/>
              </a:rPr>
              <a:t>seq</a:t>
            </a:r>
            <a:r>
              <a:rPr lang="en-GB" dirty="0">
                <a:solidFill>
                  <a:srgbClr val="000000"/>
                </a:solidFill>
                <a:latin typeface="Lato"/>
              </a:rPr>
              <a:t>, where solid beads are used for RNA capture, 10X uses soft hydrogels containing oligos. These enable “single Poisson loading” leading to capture of &gt;60% of input cells.</a:t>
            </a:r>
            <a:endParaRPr lang="en-GB" dirty="0"/>
          </a:p>
          <a:p>
            <a:pPr marL="285750" indent="-285750">
              <a:spcBef>
                <a:spcPts val="800"/>
              </a:spcBef>
              <a:buFontTx/>
              <a:buChar char="-"/>
            </a:pPr>
            <a:r>
              <a:rPr lang="en-GB" dirty="0">
                <a:solidFill>
                  <a:srgbClr val="000000"/>
                </a:solidFill>
                <a:latin typeface="Lato"/>
              </a:rPr>
              <a:t>Standardized instrumentation and reagents (</a:t>
            </a:r>
            <a:r>
              <a:rPr lang="en-GB" dirty="0" err="1">
                <a:solidFill>
                  <a:srgbClr val="000000"/>
                </a:solidFill>
                <a:latin typeface="Lato"/>
              </a:rPr>
              <a:t>unhackable</a:t>
            </a:r>
            <a:r>
              <a:rPr lang="en-GB" dirty="0">
                <a:solidFill>
                  <a:srgbClr val="000000"/>
                </a:solidFill>
                <a:latin typeface="Lato"/>
              </a:rPr>
              <a:t> so no customisation or control)</a:t>
            </a:r>
          </a:p>
          <a:p>
            <a:pPr marL="285750" indent="-285750">
              <a:spcBef>
                <a:spcPts val="800"/>
              </a:spcBef>
              <a:buFontTx/>
              <a:buChar char="-"/>
            </a:pPr>
            <a:r>
              <a:rPr lang="en-GB" dirty="0">
                <a:solidFill>
                  <a:srgbClr val="000000"/>
                </a:solidFill>
                <a:latin typeface="Lato"/>
              </a:rPr>
              <a:t>Very easy to use and less processing time</a:t>
            </a:r>
          </a:p>
          <a:p>
            <a:pPr marL="285750" indent="-285750">
              <a:spcBef>
                <a:spcPts val="800"/>
              </a:spcBef>
              <a:buFontTx/>
              <a:buChar char="-"/>
            </a:pPr>
            <a:r>
              <a:rPr lang="en-GB" dirty="0">
                <a:solidFill>
                  <a:srgbClr val="000000"/>
                </a:solidFill>
                <a:latin typeface="Lato"/>
              </a:rPr>
              <a:t>More high-throughput scaling - 8 samples can be processed simultaneously with up to 10000 cells captured per sample</a:t>
            </a:r>
          </a:p>
          <a:p>
            <a:pPr marL="285750" indent="-285750">
              <a:spcBef>
                <a:spcPts val="800"/>
              </a:spcBef>
              <a:buFontTx/>
              <a:buChar char="-"/>
            </a:pPr>
            <a:r>
              <a:rPr lang="en-GB" dirty="0">
                <a:solidFill>
                  <a:srgbClr val="000000"/>
                </a:solidFill>
                <a:latin typeface="Lato"/>
              </a:rPr>
              <a:t>The doublet rate increases with number of cells loaded</a:t>
            </a:r>
            <a:endParaRPr lang="en-GB" dirty="0"/>
          </a:p>
          <a:p>
            <a:pPr marL="285750" indent="-285750">
              <a:spcBef>
                <a:spcPts val="800"/>
              </a:spcBef>
              <a:buFontTx/>
              <a:buChar char="-"/>
            </a:pPr>
            <a:r>
              <a:rPr lang="en-GB" dirty="0" err="1">
                <a:solidFill>
                  <a:srgbClr val="000000"/>
                </a:solidFill>
                <a:latin typeface="Lato"/>
              </a:rPr>
              <a:t>CellRanger</a:t>
            </a:r>
            <a:r>
              <a:rPr lang="en-GB" dirty="0">
                <a:solidFill>
                  <a:srgbClr val="000000"/>
                </a:solidFill>
                <a:latin typeface="Lato"/>
              </a:rPr>
              <a:t> and </a:t>
            </a:r>
            <a:r>
              <a:rPr lang="en-GB" dirty="0" err="1">
                <a:solidFill>
                  <a:srgbClr val="000000"/>
                </a:solidFill>
                <a:latin typeface="Lato"/>
              </a:rPr>
              <a:t>CellLoupe</a:t>
            </a:r>
            <a:r>
              <a:rPr lang="en-GB" dirty="0">
                <a:solidFill>
                  <a:srgbClr val="000000"/>
                </a:solidFill>
                <a:latin typeface="Lato"/>
              </a:rPr>
              <a:t> software is available and user friendly</a:t>
            </a:r>
            <a:endParaRPr lang="en-GB" dirty="0"/>
          </a:p>
          <a:p>
            <a:br>
              <a:rPr lang="en-GB" dirty="0"/>
            </a:br>
            <a:endParaRPr lang="en-GB" dirty="0"/>
          </a:p>
        </p:txBody>
      </p:sp>
    </p:spTree>
    <p:extLst>
      <p:ext uri="{BB962C8B-B14F-4D97-AF65-F5344CB8AC3E}">
        <p14:creationId xmlns:p14="http://schemas.microsoft.com/office/powerpoint/2010/main" val="98989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551384" y="404664"/>
            <a:ext cx="7488237" cy="1334211"/>
          </a:xfrm>
        </p:spPr>
        <p:txBody>
          <a:bodyPr/>
          <a:lstStyle/>
          <a:p>
            <a:r>
              <a:rPr lang="en-GB" dirty="0"/>
              <a:t>Bulk vs single cell </a:t>
            </a:r>
            <a:r>
              <a:rPr lang="en-GB" dirty="0" err="1"/>
              <a:t>rna-seq</a:t>
            </a:r>
            <a:endParaRPr lang="en-GB" dirty="0"/>
          </a:p>
        </p:txBody>
      </p:sp>
      <p:pic>
        <p:nvPicPr>
          <p:cNvPr id="3" name="Picture 2">
            <a:extLst>
              <a:ext uri="{FF2B5EF4-FFF2-40B4-BE49-F238E27FC236}">
                <a16:creationId xmlns:a16="http://schemas.microsoft.com/office/drawing/2014/main" id="{F533BC2E-852E-42A5-B659-D944934F4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829" y="1772816"/>
            <a:ext cx="6189443" cy="4653135"/>
          </a:xfrm>
          <a:prstGeom prst="rect">
            <a:avLst/>
          </a:prstGeom>
        </p:spPr>
      </p:pic>
      <p:sp>
        <p:nvSpPr>
          <p:cNvPr id="7" name="Rectangle 6">
            <a:extLst>
              <a:ext uri="{FF2B5EF4-FFF2-40B4-BE49-F238E27FC236}">
                <a16:creationId xmlns:a16="http://schemas.microsoft.com/office/drawing/2014/main" id="{37679645-DF3E-4E7C-9333-D0D301A236FB}"/>
              </a:ext>
            </a:extLst>
          </p:cNvPr>
          <p:cNvSpPr/>
          <p:nvPr/>
        </p:nvSpPr>
        <p:spPr>
          <a:xfrm>
            <a:off x="0" y="4272677"/>
            <a:ext cx="2580760" cy="2031325"/>
          </a:xfrm>
          <a:prstGeom prst="rect">
            <a:avLst/>
          </a:prstGeom>
        </p:spPr>
        <p:txBody>
          <a:bodyPr wrap="square">
            <a:spAutoFit/>
          </a:bodyPr>
          <a:lstStyle/>
          <a:p>
            <a:pPr algn="ctr"/>
            <a:r>
              <a:rPr lang="en-GB" dirty="0"/>
              <a:t>Average expression level</a:t>
            </a:r>
          </a:p>
          <a:p>
            <a:pPr marL="285750" indent="-285750">
              <a:buFontTx/>
              <a:buChar char="-"/>
            </a:pPr>
            <a:r>
              <a:rPr lang="en-GB" dirty="0"/>
              <a:t>Comparative transcriptomics</a:t>
            </a:r>
          </a:p>
          <a:p>
            <a:pPr marL="285750" indent="-285750">
              <a:buFontTx/>
              <a:buChar char="-"/>
            </a:pPr>
            <a:r>
              <a:rPr lang="en-GB" dirty="0"/>
              <a:t>Disease biomarker</a:t>
            </a:r>
          </a:p>
          <a:p>
            <a:pPr marL="285750" indent="-285750">
              <a:buFontTx/>
              <a:buChar char="-"/>
            </a:pPr>
            <a:r>
              <a:rPr lang="en-GB" dirty="0"/>
              <a:t>Homogenous systems</a:t>
            </a:r>
          </a:p>
          <a:p>
            <a:endParaRPr lang="en-GB" dirty="0"/>
          </a:p>
          <a:p>
            <a:endParaRPr lang="en-GB" dirty="0"/>
          </a:p>
        </p:txBody>
      </p:sp>
      <p:sp>
        <p:nvSpPr>
          <p:cNvPr id="8" name="Rectangle 7">
            <a:extLst>
              <a:ext uri="{FF2B5EF4-FFF2-40B4-BE49-F238E27FC236}">
                <a16:creationId xmlns:a16="http://schemas.microsoft.com/office/drawing/2014/main" id="{C2B1B9A4-5692-4C90-A3F7-D208B82DFC23}"/>
              </a:ext>
            </a:extLst>
          </p:cNvPr>
          <p:cNvSpPr/>
          <p:nvPr/>
        </p:nvSpPr>
        <p:spPr>
          <a:xfrm>
            <a:off x="4163312" y="4437112"/>
            <a:ext cx="2580760" cy="2308324"/>
          </a:xfrm>
          <a:prstGeom prst="rect">
            <a:avLst/>
          </a:prstGeom>
        </p:spPr>
        <p:txBody>
          <a:bodyPr wrap="square">
            <a:spAutoFit/>
          </a:bodyPr>
          <a:lstStyle/>
          <a:p>
            <a:pPr algn="ctr"/>
            <a:r>
              <a:rPr lang="en-GB" dirty="0"/>
              <a:t>Separate populations</a:t>
            </a:r>
          </a:p>
          <a:p>
            <a:pPr marL="285750" indent="-285750">
              <a:buFontTx/>
              <a:buChar char="-"/>
            </a:pPr>
            <a:r>
              <a:rPr lang="en-GB" dirty="0"/>
              <a:t>Define heterogeneity</a:t>
            </a:r>
          </a:p>
          <a:p>
            <a:pPr marL="285750" indent="-285750">
              <a:buFontTx/>
              <a:buChar char="-"/>
            </a:pPr>
            <a:r>
              <a:rPr lang="en-GB" dirty="0"/>
              <a:t>Identify rare cell populations</a:t>
            </a:r>
          </a:p>
          <a:p>
            <a:pPr marL="285750" indent="-285750">
              <a:buFontTx/>
              <a:buChar char="-"/>
            </a:pPr>
            <a:r>
              <a:rPr lang="en-GB" dirty="0"/>
              <a:t>Cell population dynamics</a:t>
            </a:r>
          </a:p>
          <a:p>
            <a:endParaRPr lang="en-GB" dirty="0"/>
          </a:p>
          <a:p>
            <a:endParaRPr lang="en-GB" dirty="0"/>
          </a:p>
        </p:txBody>
      </p:sp>
    </p:spTree>
    <p:extLst>
      <p:ext uri="{BB962C8B-B14F-4D97-AF65-F5344CB8AC3E}">
        <p14:creationId xmlns:p14="http://schemas.microsoft.com/office/powerpoint/2010/main" val="3048500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305206" y="351364"/>
            <a:ext cx="7488237" cy="1334211"/>
          </a:xfrm>
        </p:spPr>
        <p:txBody>
          <a:bodyPr/>
          <a:lstStyle/>
          <a:p>
            <a:r>
              <a:rPr lang="en-GB" dirty="0"/>
              <a:t>10x Genomics overview</a:t>
            </a:r>
          </a:p>
        </p:txBody>
      </p:sp>
      <p:pic>
        <p:nvPicPr>
          <p:cNvPr id="5" name="Picture 4">
            <a:extLst>
              <a:ext uri="{FF2B5EF4-FFF2-40B4-BE49-F238E27FC236}">
                <a16:creationId xmlns:a16="http://schemas.microsoft.com/office/drawing/2014/main" id="{DD6B6EA8-6A5D-4092-B41B-5BCE0937112E}"/>
              </a:ext>
            </a:extLst>
          </p:cNvPr>
          <p:cNvPicPr>
            <a:picLocks noChangeAspect="1"/>
          </p:cNvPicPr>
          <p:nvPr/>
        </p:nvPicPr>
        <p:blipFill>
          <a:blip r:embed="rId2"/>
          <a:stretch>
            <a:fillRect/>
          </a:stretch>
        </p:blipFill>
        <p:spPr>
          <a:xfrm>
            <a:off x="7427442" y="76200"/>
            <a:ext cx="4495800" cy="6781800"/>
          </a:xfrm>
          <a:prstGeom prst="rect">
            <a:avLst/>
          </a:prstGeom>
        </p:spPr>
      </p:pic>
      <p:pic>
        <p:nvPicPr>
          <p:cNvPr id="9" name="Picture 8">
            <a:extLst>
              <a:ext uri="{FF2B5EF4-FFF2-40B4-BE49-F238E27FC236}">
                <a16:creationId xmlns:a16="http://schemas.microsoft.com/office/drawing/2014/main" id="{22201B7B-2DC5-479D-A63E-9E8BAF0DB332}"/>
              </a:ext>
            </a:extLst>
          </p:cNvPr>
          <p:cNvPicPr>
            <a:picLocks noChangeAspect="1"/>
          </p:cNvPicPr>
          <p:nvPr/>
        </p:nvPicPr>
        <p:blipFill>
          <a:blip r:embed="rId3"/>
          <a:stretch>
            <a:fillRect/>
          </a:stretch>
        </p:blipFill>
        <p:spPr>
          <a:xfrm>
            <a:off x="3438913" y="1775323"/>
            <a:ext cx="4057650" cy="4535724"/>
          </a:xfrm>
          <a:prstGeom prst="rect">
            <a:avLst/>
          </a:prstGeom>
        </p:spPr>
      </p:pic>
      <p:pic>
        <p:nvPicPr>
          <p:cNvPr id="10" name="Picture 9">
            <a:extLst>
              <a:ext uri="{FF2B5EF4-FFF2-40B4-BE49-F238E27FC236}">
                <a16:creationId xmlns:a16="http://schemas.microsoft.com/office/drawing/2014/main" id="{6A214A1F-A522-4FAD-BCB2-4B0C73C76CA1}"/>
              </a:ext>
            </a:extLst>
          </p:cNvPr>
          <p:cNvPicPr>
            <a:picLocks noChangeAspect="1"/>
          </p:cNvPicPr>
          <p:nvPr/>
        </p:nvPicPr>
        <p:blipFill>
          <a:blip r:embed="rId4"/>
          <a:stretch>
            <a:fillRect/>
          </a:stretch>
        </p:blipFill>
        <p:spPr>
          <a:xfrm>
            <a:off x="268758" y="4615393"/>
            <a:ext cx="3228975" cy="1838325"/>
          </a:xfrm>
          <a:prstGeom prst="rect">
            <a:avLst/>
          </a:prstGeom>
        </p:spPr>
      </p:pic>
      <p:pic>
        <p:nvPicPr>
          <p:cNvPr id="11" name="Picture 10">
            <a:extLst>
              <a:ext uri="{FF2B5EF4-FFF2-40B4-BE49-F238E27FC236}">
                <a16:creationId xmlns:a16="http://schemas.microsoft.com/office/drawing/2014/main" id="{1F0ADC3D-42BB-48F8-B910-84A59F575E9F}"/>
              </a:ext>
            </a:extLst>
          </p:cNvPr>
          <p:cNvPicPr>
            <a:picLocks noChangeAspect="1"/>
          </p:cNvPicPr>
          <p:nvPr/>
        </p:nvPicPr>
        <p:blipFill rotWithShape="1">
          <a:blip r:embed="rId5"/>
          <a:srcRect r="44173"/>
          <a:stretch/>
        </p:blipFill>
        <p:spPr>
          <a:xfrm>
            <a:off x="-230665" y="2591489"/>
            <a:ext cx="3416738" cy="1251681"/>
          </a:xfrm>
          <a:prstGeom prst="rect">
            <a:avLst/>
          </a:prstGeom>
        </p:spPr>
      </p:pic>
      <p:sp>
        <p:nvSpPr>
          <p:cNvPr id="7" name="Rectangle 6">
            <a:extLst>
              <a:ext uri="{FF2B5EF4-FFF2-40B4-BE49-F238E27FC236}">
                <a16:creationId xmlns:a16="http://schemas.microsoft.com/office/drawing/2014/main" id="{217064E2-688A-416A-BF54-C75AA0641758}"/>
              </a:ext>
            </a:extLst>
          </p:cNvPr>
          <p:cNvSpPr/>
          <p:nvPr/>
        </p:nvSpPr>
        <p:spPr>
          <a:xfrm>
            <a:off x="5807968" y="6596390"/>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Tree>
    <p:extLst>
      <p:ext uri="{BB962C8B-B14F-4D97-AF65-F5344CB8AC3E}">
        <p14:creationId xmlns:p14="http://schemas.microsoft.com/office/powerpoint/2010/main" val="1971291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551384" y="476672"/>
            <a:ext cx="7488237" cy="1334211"/>
          </a:xfrm>
        </p:spPr>
        <p:txBody>
          <a:bodyPr/>
          <a:lstStyle/>
          <a:p>
            <a:r>
              <a:rPr lang="en-GB" dirty="0"/>
              <a:t>10x Genomics overview</a:t>
            </a:r>
          </a:p>
        </p:txBody>
      </p:sp>
      <p:pic>
        <p:nvPicPr>
          <p:cNvPr id="6" name="Picture 5">
            <a:extLst>
              <a:ext uri="{FF2B5EF4-FFF2-40B4-BE49-F238E27FC236}">
                <a16:creationId xmlns:a16="http://schemas.microsoft.com/office/drawing/2014/main" id="{32457272-B92F-4F5F-B92C-07CDCA05B686}"/>
              </a:ext>
            </a:extLst>
          </p:cNvPr>
          <p:cNvPicPr>
            <a:picLocks noChangeAspect="1"/>
          </p:cNvPicPr>
          <p:nvPr/>
        </p:nvPicPr>
        <p:blipFill>
          <a:blip r:embed="rId2"/>
          <a:stretch>
            <a:fillRect/>
          </a:stretch>
        </p:blipFill>
        <p:spPr>
          <a:xfrm>
            <a:off x="263352" y="1810883"/>
            <a:ext cx="3744416" cy="4811829"/>
          </a:xfrm>
          <a:prstGeom prst="rect">
            <a:avLst/>
          </a:prstGeom>
        </p:spPr>
      </p:pic>
      <p:pic>
        <p:nvPicPr>
          <p:cNvPr id="7" name="Picture 6">
            <a:extLst>
              <a:ext uri="{FF2B5EF4-FFF2-40B4-BE49-F238E27FC236}">
                <a16:creationId xmlns:a16="http://schemas.microsoft.com/office/drawing/2014/main" id="{BC2AD0FA-D11F-47EE-910C-A765C977C241}"/>
              </a:ext>
            </a:extLst>
          </p:cNvPr>
          <p:cNvPicPr>
            <a:picLocks noChangeAspect="1"/>
          </p:cNvPicPr>
          <p:nvPr/>
        </p:nvPicPr>
        <p:blipFill>
          <a:blip r:embed="rId3"/>
          <a:stretch>
            <a:fillRect/>
          </a:stretch>
        </p:blipFill>
        <p:spPr>
          <a:xfrm>
            <a:off x="4216845" y="2251333"/>
            <a:ext cx="4629150" cy="4314825"/>
          </a:xfrm>
          <a:prstGeom prst="rect">
            <a:avLst/>
          </a:prstGeom>
        </p:spPr>
      </p:pic>
      <p:pic>
        <p:nvPicPr>
          <p:cNvPr id="3" name="Picture 2">
            <a:extLst>
              <a:ext uri="{FF2B5EF4-FFF2-40B4-BE49-F238E27FC236}">
                <a16:creationId xmlns:a16="http://schemas.microsoft.com/office/drawing/2014/main" id="{8A88782F-334F-48AD-B00A-27F74E1D027A}"/>
              </a:ext>
            </a:extLst>
          </p:cNvPr>
          <p:cNvPicPr>
            <a:picLocks noChangeAspect="1"/>
          </p:cNvPicPr>
          <p:nvPr/>
        </p:nvPicPr>
        <p:blipFill>
          <a:blip r:embed="rId4"/>
          <a:stretch>
            <a:fillRect/>
          </a:stretch>
        </p:blipFill>
        <p:spPr>
          <a:xfrm>
            <a:off x="7104112" y="291842"/>
            <a:ext cx="4152379" cy="1881705"/>
          </a:xfrm>
          <a:prstGeom prst="rect">
            <a:avLst/>
          </a:prstGeom>
        </p:spPr>
      </p:pic>
      <p:sp>
        <p:nvSpPr>
          <p:cNvPr id="8" name="Rectangle 7">
            <a:extLst>
              <a:ext uri="{FF2B5EF4-FFF2-40B4-BE49-F238E27FC236}">
                <a16:creationId xmlns:a16="http://schemas.microsoft.com/office/drawing/2014/main" id="{2C4C128E-5991-4293-A91B-2F5FCC8400C7}"/>
              </a:ext>
            </a:extLst>
          </p:cNvPr>
          <p:cNvSpPr/>
          <p:nvPr/>
        </p:nvSpPr>
        <p:spPr>
          <a:xfrm>
            <a:off x="5340938" y="6566158"/>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Tree>
    <p:extLst>
      <p:ext uri="{BB962C8B-B14F-4D97-AF65-F5344CB8AC3E}">
        <p14:creationId xmlns:p14="http://schemas.microsoft.com/office/powerpoint/2010/main" val="1886381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407368" y="615454"/>
            <a:ext cx="8640960" cy="687881"/>
          </a:xfrm>
        </p:spPr>
        <p:txBody>
          <a:bodyPr/>
          <a:lstStyle/>
          <a:p>
            <a:r>
              <a:rPr lang="en-GB" dirty="0"/>
              <a:t>10x Genomics libraries</a:t>
            </a:r>
          </a:p>
        </p:txBody>
      </p:sp>
      <p:pic>
        <p:nvPicPr>
          <p:cNvPr id="3" name="Picture 2">
            <a:extLst>
              <a:ext uri="{FF2B5EF4-FFF2-40B4-BE49-F238E27FC236}">
                <a16:creationId xmlns:a16="http://schemas.microsoft.com/office/drawing/2014/main" id="{1C045D20-ABF9-4C5C-88DD-190A4A6F1C72}"/>
              </a:ext>
            </a:extLst>
          </p:cNvPr>
          <p:cNvPicPr>
            <a:picLocks noChangeAspect="1"/>
          </p:cNvPicPr>
          <p:nvPr/>
        </p:nvPicPr>
        <p:blipFill>
          <a:blip r:embed="rId2"/>
          <a:stretch>
            <a:fillRect/>
          </a:stretch>
        </p:blipFill>
        <p:spPr>
          <a:xfrm>
            <a:off x="176091" y="1196752"/>
            <a:ext cx="5703885" cy="3248045"/>
          </a:xfrm>
          <a:prstGeom prst="rect">
            <a:avLst/>
          </a:prstGeom>
        </p:spPr>
      </p:pic>
      <p:pic>
        <p:nvPicPr>
          <p:cNvPr id="4" name="Picture 3">
            <a:extLst>
              <a:ext uri="{FF2B5EF4-FFF2-40B4-BE49-F238E27FC236}">
                <a16:creationId xmlns:a16="http://schemas.microsoft.com/office/drawing/2014/main" id="{EB7738F7-45E7-41E6-A152-4B0CCC0B1CD9}"/>
              </a:ext>
            </a:extLst>
          </p:cNvPr>
          <p:cNvPicPr>
            <a:picLocks noChangeAspect="1"/>
          </p:cNvPicPr>
          <p:nvPr/>
        </p:nvPicPr>
        <p:blipFill>
          <a:blip r:embed="rId3"/>
          <a:stretch>
            <a:fillRect/>
          </a:stretch>
        </p:blipFill>
        <p:spPr>
          <a:xfrm>
            <a:off x="6023992" y="1196752"/>
            <a:ext cx="4712067" cy="3248046"/>
          </a:xfrm>
          <a:prstGeom prst="rect">
            <a:avLst/>
          </a:prstGeom>
        </p:spPr>
      </p:pic>
      <p:sp>
        <p:nvSpPr>
          <p:cNvPr id="6" name="Rectangle 5">
            <a:extLst>
              <a:ext uri="{FF2B5EF4-FFF2-40B4-BE49-F238E27FC236}">
                <a16:creationId xmlns:a16="http://schemas.microsoft.com/office/drawing/2014/main" id="{95757D97-3AA7-4D1A-9899-A76B287C2F66}"/>
              </a:ext>
            </a:extLst>
          </p:cNvPr>
          <p:cNvSpPr/>
          <p:nvPr/>
        </p:nvSpPr>
        <p:spPr>
          <a:xfrm>
            <a:off x="4727848" y="4159274"/>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graphicFrame>
        <p:nvGraphicFramePr>
          <p:cNvPr id="7" name="Table 6">
            <a:extLst>
              <a:ext uri="{FF2B5EF4-FFF2-40B4-BE49-F238E27FC236}">
                <a16:creationId xmlns:a16="http://schemas.microsoft.com/office/drawing/2014/main" id="{E149FBB9-298E-466E-80C1-E385463DA3D9}"/>
              </a:ext>
            </a:extLst>
          </p:cNvPr>
          <p:cNvGraphicFramePr>
            <a:graphicFrameLocks noGrp="1"/>
          </p:cNvGraphicFramePr>
          <p:nvPr>
            <p:extLst>
              <p:ext uri="{D42A27DB-BD31-4B8C-83A1-F6EECF244321}">
                <p14:modId xmlns:p14="http://schemas.microsoft.com/office/powerpoint/2010/main" val="1000110875"/>
              </p:ext>
            </p:extLst>
          </p:nvPr>
        </p:nvGraphicFramePr>
        <p:xfrm>
          <a:off x="623392" y="4444797"/>
          <a:ext cx="7235187" cy="2103120"/>
        </p:xfrm>
        <a:graphic>
          <a:graphicData uri="http://schemas.openxmlformats.org/drawingml/2006/table">
            <a:tbl>
              <a:tblPr firstRow="1" bandRow="1">
                <a:tableStyleId>{5C22544A-7EE6-4342-B048-85BDC9FD1C3A}</a:tableStyleId>
              </a:tblPr>
              <a:tblGrid>
                <a:gridCol w="2411729">
                  <a:extLst>
                    <a:ext uri="{9D8B030D-6E8A-4147-A177-3AD203B41FA5}">
                      <a16:colId xmlns:a16="http://schemas.microsoft.com/office/drawing/2014/main" val="3973845196"/>
                    </a:ext>
                  </a:extLst>
                </a:gridCol>
                <a:gridCol w="2411729">
                  <a:extLst>
                    <a:ext uri="{9D8B030D-6E8A-4147-A177-3AD203B41FA5}">
                      <a16:colId xmlns:a16="http://schemas.microsoft.com/office/drawing/2014/main" val="2822528332"/>
                    </a:ext>
                  </a:extLst>
                </a:gridCol>
                <a:gridCol w="2411729">
                  <a:extLst>
                    <a:ext uri="{9D8B030D-6E8A-4147-A177-3AD203B41FA5}">
                      <a16:colId xmlns:a16="http://schemas.microsoft.com/office/drawing/2014/main" val="2042558149"/>
                    </a:ext>
                  </a:extLst>
                </a:gridCol>
              </a:tblGrid>
              <a:tr h="316038">
                <a:tc>
                  <a:txBody>
                    <a:bodyPr/>
                    <a:lstStyle/>
                    <a:p>
                      <a:r>
                        <a:rPr lang="en-GB" dirty="0"/>
                        <a:t>Sequencing  Read</a:t>
                      </a:r>
                    </a:p>
                  </a:txBody>
                  <a:tcPr/>
                </a:tc>
                <a:tc>
                  <a:txBody>
                    <a:bodyPr/>
                    <a:lstStyle/>
                    <a:p>
                      <a:r>
                        <a:rPr lang="en-GB" dirty="0"/>
                        <a:t>Description</a:t>
                      </a:r>
                    </a:p>
                  </a:txBody>
                  <a:tcPr/>
                </a:tc>
                <a:tc>
                  <a:txBody>
                    <a:bodyPr/>
                    <a:lstStyle/>
                    <a:p>
                      <a:r>
                        <a:rPr lang="en-GB" dirty="0"/>
                        <a:t>Number of cycles</a:t>
                      </a:r>
                    </a:p>
                  </a:txBody>
                  <a:tcPr/>
                </a:tc>
                <a:extLst>
                  <a:ext uri="{0D108BD9-81ED-4DB2-BD59-A6C34878D82A}">
                    <a16:rowId xmlns:a16="http://schemas.microsoft.com/office/drawing/2014/main" val="129792811"/>
                  </a:ext>
                </a:extLst>
              </a:tr>
              <a:tr h="553067">
                <a:tc>
                  <a:txBody>
                    <a:bodyPr/>
                    <a:lstStyle/>
                    <a:p>
                      <a:r>
                        <a:rPr lang="en-GB" dirty="0"/>
                        <a:t>Read1</a:t>
                      </a:r>
                    </a:p>
                  </a:txBody>
                  <a:tcPr/>
                </a:tc>
                <a:tc>
                  <a:txBody>
                    <a:bodyPr/>
                    <a:lstStyle/>
                    <a:p>
                      <a:r>
                        <a:rPr lang="en-GB" dirty="0"/>
                        <a:t>10x Barcode Read (Cell) + </a:t>
                      </a:r>
                      <a:r>
                        <a:rPr lang="en-GB" dirty="0" err="1"/>
                        <a:t>Randomer</a:t>
                      </a:r>
                      <a:r>
                        <a:rPr lang="en-GB" dirty="0"/>
                        <a:t> Read (UMI)</a:t>
                      </a:r>
                    </a:p>
                  </a:txBody>
                  <a:tcPr/>
                </a:tc>
                <a:tc>
                  <a:txBody>
                    <a:bodyPr/>
                    <a:lstStyle/>
                    <a:p>
                      <a:r>
                        <a:rPr lang="en-GB" dirty="0"/>
                        <a:t>28bp</a:t>
                      </a:r>
                    </a:p>
                  </a:txBody>
                  <a:tcPr/>
                </a:tc>
                <a:extLst>
                  <a:ext uri="{0D108BD9-81ED-4DB2-BD59-A6C34878D82A}">
                    <a16:rowId xmlns:a16="http://schemas.microsoft.com/office/drawing/2014/main" val="1978232388"/>
                  </a:ext>
                </a:extLst>
              </a:tr>
              <a:tr h="316038">
                <a:tc>
                  <a:txBody>
                    <a:bodyPr/>
                    <a:lstStyle/>
                    <a:p>
                      <a:r>
                        <a:rPr lang="en-GB" dirty="0"/>
                        <a:t>i7 index</a:t>
                      </a:r>
                    </a:p>
                  </a:txBody>
                  <a:tcPr/>
                </a:tc>
                <a:tc>
                  <a:txBody>
                    <a:bodyPr/>
                    <a:lstStyle/>
                    <a:p>
                      <a:r>
                        <a:rPr lang="en-GB" dirty="0"/>
                        <a:t>Sample index read</a:t>
                      </a:r>
                    </a:p>
                  </a:txBody>
                  <a:tcPr/>
                </a:tc>
                <a:tc>
                  <a:txBody>
                    <a:bodyPr/>
                    <a:lstStyle/>
                    <a:p>
                      <a:r>
                        <a:rPr lang="en-GB" dirty="0"/>
                        <a:t>8bp (soon 10bp)</a:t>
                      </a:r>
                    </a:p>
                  </a:txBody>
                  <a:tcPr/>
                </a:tc>
                <a:extLst>
                  <a:ext uri="{0D108BD9-81ED-4DB2-BD59-A6C34878D82A}">
                    <a16:rowId xmlns:a16="http://schemas.microsoft.com/office/drawing/2014/main" val="2149864064"/>
                  </a:ext>
                </a:extLst>
              </a:tr>
              <a:tr h="316038">
                <a:tc>
                  <a:txBody>
                    <a:bodyPr/>
                    <a:lstStyle/>
                    <a:p>
                      <a:r>
                        <a:rPr lang="en-GB" dirty="0"/>
                        <a:t>i5 index</a:t>
                      </a:r>
                    </a:p>
                  </a:txBody>
                  <a:tcPr/>
                </a:tc>
                <a:tc>
                  <a:txBody>
                    <a:bodyPr/>
                    <a:lstStyle/>
                    <a:p>
                      <a:r>
                        <a:rPr lang="en-GB" dirty="0"/>
                        <a:t>Sample index read</a:t>
                      </a:r>
                    </a:p>
                  </a:txBody>
                  <a:tcPr/>
                </a:tc>
                <a:tc>
                  <a:txBody>
                    <a:bodyPr/>
                    <a:lstStyle/>
                    <a:p>
                      <a:r>
                        <a:rPr lang="en-GB" dirty="0"/>
                        <a:t>0 (soon 10bp)</a:t>
                      </a:r>
                    </a:p>
                  </a:txBody>
                  <a:tcPr/>
                </a:tc>
                <a:extLst>
                  <a:ext uri="{0D108BD9-81ED-4DB2-BD59-A6C34878D82A}">
                    <a16:rowId xmlns:a16="http://schemas.microsoft.com/office/drawing/2014/main" val="3728961458"/>
                  </a:ext>
                </a:extLst>
              </a:tr>
              <a:tr h="316038">
                <a:tc>
                  <a:txBody>
                    <a:bodyPr/>
                    <a:lstStyle/>
                    <a:p>
                      <a:r>
                        <a:rPr lang="en-GB" dirty="0"/>
                        <a:t>Read2</a:t>
                      </a:r>
                    </a:p>
                  </a:txBody>
                  <a:tcPr/>
                </a:tc>
                <a:tc>
                  <a:txBody>
                    <a:bodyPr/>
                    <a:lstStyle/>
                    <a:p>
                      <a:r>
                        <a:rPr lang="en-GB" dirty="0"/>
                        <a:t>Insert Read (</a:t>
                      </a:r>
                      <a:r>
                        <a:rPr lang="en-GB" dirty="0" err="1"/>
                        <a:t>Transcripti</a:t>
                      </a:r>
                      <a:r>
                        <a:rPr lang="en-GB" dirty="0"/>
                        <a:t>)</a:t>
                      </a:r>
                    </a:p>
                  </a:txBody>
                  <a:tcPr/>
                </a:tc>
                <a:tc>
                  <a:txBody>
                    <a:bodyPr/>
                    <a:lstStyle/>
                    <a:p>
                      <a:r>
                        <a:rPr lang="en-GB" dirty="0"/>
                        <a:t>91bp (soon 90bp)</a:t>
                      </a:r>
                    </a:p>
                  </a:txBody>
                  <a:tcPr/>
                </a:tc>
                <a:extLst>
                  <a:ext uri="{0D108BD9-81ED-4DB2-BD59-A6C34878D82A}">
                    <a16:rowId xmlns:a16="http://schemas.microsoft.com/office/drawing/2014/main" val="2156552540"/>
                  </a:ext>
                </a:extLst>
              </a:tr>
            </a:tbl>
          </a:graphicData>
        </a:graphic>
      </p:graphicFrame>
    </p:spTree>
    <p:extLst>
      <p:ext uri="{BB962C8B-B14F-4D97-AF65-F5344CB8AC3E}">
        <p14:creationId xmlns:p14="http://schemas.microsoft.com/office/powerpoint/2010/main" val="216841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0" y="170311"/>
            <a:ext cx="8616280" cy="644920"/>
          </a:xfrm>
        </p:spPr>
        <p:txBody>
          <a:bodyPr/>
          <a:lstStyle/>
          <a:p>
            <a:r>
              <a:rPr lang="en-GB" sz="2900" dirty="0"/>
              <a:t>CITE-SEQ: Cellular Indexing of Transcriptomes and</a:t>
            </a:r>
            <a:br>
              <a:rPr lang="en-GB" sz="2900" dirty="0"/>
            </a:br>
            <a:r>
              <a:rPr lang="en-GB" sz="2900" dirty="0"/>
              <a:t>Epitopes by Sequencing </a:t>
            </a:r>
          </a:p>
        </p:txBody>
      </p:sp>
      <p:pic>
        <p:nvPicPr>
          <p:cNvPr id="3" name="Picture 2">
            <a:extLst>
              <a:ext uri="{FF2B5EF4-FFF2-40B4-BE49-F238E27FC236}">
                <a16:creationId xmlns:a16="http://schemas.microsoft.com/office/drawing/2014/main" id="{52C95DE9-3EBF-4E0C-9E5F-532867125C0D}"/>
              </a:ext>
            </a:extLst>
          </p:cNvPr>
          <p:cNvPicPr>
            <a:picLocks noChangeAspect="1"/>
          </p:cNvPicPr>
          <p:nvPr/>
        </p:nvPicPr>
        <p:blipFill rotWithShape="1">
          <a:blip r:embed="rId2"/>
          <a:srcRect r="2328" b="55932"/>
          <a:stretch/>
        </p:blipFill>
        <p:spPr>
          <a:xfrm>
            <a:off x="2566865" y="4005064"/>
            <a:ext cx="2752466" cy="1224136"/>
          </a:xfrm>
          <a:prstGeom prst="rect">
            <a:avLst/>
          </a:prstGeom>
        </p:spPr>
      </p:pic>
      <p:pic>
        <p:nvPicPr>
          <p:cNvPr id="4" name="Picture 3">
            <a:extLst>
              <a:ext uri="{FF2B5EF4-FFF2-40B4-BE49-F238E27FC236}">
                <a16:creationId xmlns:a16="http://schemas.microsoft.com/office/drawing/2014/main" id="{F46CCF64-609C-4B1E-8B1C-133B1A0AD396}"/>
              </a:ext>
            </a:extLst>
          </p:cNvPr>
          <p:cNvPicPr>
            <a:picLocks noChangeAspect="1"/>
          </p:cNvPicPr>
          <p:nvPr/>
        </p:nvPicPr>
        <p:blipFill>
          <a:blip r:embed="rId3"/>
          <a:stretch>
            <a:fillRect/>
          </a:stretch>
        </p:blipFill>
        <p:spPr>
          <a:xfrm>
            <a:off x="2567608" y="4907450"/>
            <a:ext cx="2572395" cy="1977934"/>
          </a:xfrm>
          <a:prstGeom prst="rect">
            <a:avLst/>
          </a:prstGeom>
        </p:spPr>
      </p:pic>
      <p:pic>
        <p:nvPicPr>
          <p:cNvPr id="6" name="Picture 5">
            <a:extLst>
              <a:ext uri="{FF2B5EF4-FFF2-40B4-BE49-F238E27FC236}">
                <a16:creationId xmlns:a16="http://schemas.microsoft.com/office/drawing/2014/main" id="{78F0CE3F-8E5C-46B6-9179-98E6DB694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30" y="908720"/>
            <a:ext cx="4267201" cy="3217070"/>
          </a:xfrm>
          <a:prstGeom prst="rect">
            <a:avLst/>
          </a:prstGeom>
        </p:spPr>
      </p:pic>
      <p:sp>
        <p:nvSpPr>
          <p:cNvPr id="7" name="Rectangle 6">
            <a:extLst>
              <a:ext uri="{FF2B5EF4-FFF2-40B4-BE49-F238E27FC236}">
                <a16:creationId xmlns:a16="http://schemas.microsoft.com/office/drawing/2014/main" id="{10D177E1-2E89-40C7-A150-0D0B2F90E826}"/>
              </a:ext>
            </a:extLst>
          </p:cNvPr>
          <p:cNvSpPr/>
          <p:nvPr/>
        </p:nvSpPr>
        <p:spPr>
          <a:xfrm>
            <a:off x="1849572" y="6597352"/>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pic>
        <p:nvPicPr>
          <p:cNvPr id="5" name="Picture 4">
            <a:extLst>
              <a:ext uri="{FF2B5EF4-FFF2-40B4-BE49-F238E27FC236}">
                <a16:creationId xmlns:a16="http://schemas.microsoft.com/office/drawing/2014/main" id="{D70752CB-73AF-4467-B70A-0348E3BF7908}"/>
              </a:ext>
            </a:extLst>
          </p:cNvPr>
          <p:cNvPicPr>
            <a:picLocks noChangeAspect="1"/>
          </p:cNvPicPr>
          <p:nvPr/>
        </p:nvPicPr>
        <p:blipFill>
          <a:blip r:embed="rId5"/>
          <a:stretch>
            <a:fillRect/>
          </a:stretch>
        </p:blipFill>
        <p:spPr>
          <a:xfrm>
            <a:off x="6762459" y="462905"/>
            <a:ext cx="5317522" cy="2847156"/>
          </a:xfrm>
          <a:prstGeom prst="rect">
            <a:avLst/>
          </a:prstGeom>
        </p:spPr>
      </p:pic>
      <p:sp>
        <p:nvSpPr>
          <p:cNvPr id="8" name="Rectangle 7">
            <a:extLst>
              <a:ext uri="{FF2B5EF4-FFF2-40B4-BE49-F238E27FC236}">
                <a16:creationId xmlns:a16="http://schemas.microsoft.com/office/drawing/2014/main" id="{A35E0423-9D66-42A7-9FEF-0BDBC1CE07D4}"/>
              </a:ext>
            </a:extLst>
          </p:cNvPr>
          <p:cNvSpPr/>
          <p:nvPr/>
        </p:nvSpPr>
        <p:spPr>
          <a:xfrm>
            <a:off x="5764230" y="3172790"/>
            <a:ext cx="1231427" cy="261610"/>
          </a:xfrm>
          <a:prstGeom prst="rect">
            <a:avLst/>
          </a:prstGeom>
        </p:spPr>
        <p:txBody>
          <a:bodyPr wrap="none">
            <a:spAutoFit/>
          </a:bodyPr>
          <a:lstStyle/>
          <a:p>
            <a:r>
              <a:rPr lang="en-GB" sz="1100" dirty="0">
                <a:solidFill>
                  <a:schemeClr val="accent6">
                    <a:lumMod val="75000"/>
                  </a:schemeClr>
                </a:solidFill>
              </a:rPr>
              <a:t>Source: </a:t>
            </a:r>
            <a:r>
              <a:rPr lang="en-GB" sz="1100" dirty="0" err="1">
                <a:solidFill>
                  <a:schemeClr val="accent6">
                    <a:lumMod val="75000"/>
                  </a:schemeClr>
                </a:solidFill>
              </a:rPr>
              <a:t>BioLegend</a:t>
            </a:r>
            <a:endParaRPr lang="en-GB" sz="1100" dirty="0">
              <a:solidFill>
                <a:schemeClr val="accent6">
                  <a:lumMod val="75000"/>
                </a:schemeClr>
              </a:solidFill>
            </a:endParaRPr>
          </a:p>
        </p:txBody>
      </p:sp>
      <p:sp>
        <p:nvSpPr>
          <p:cNvPr id="10" name="Rectangle 9">
            <a:extLst>
              <a:ext uri="{FF2B5EF4-FFF2-40B4-BE49-F238E27FC236}">
                <a16:creationId xmlns:a16="http://schemas.microsoft.com/office/drawing/2014/main" id="{DDFD40A5-1C69-4899-8CFF-3A16A5C8DC07}"/>
              </a:ext>
            </a:extLst>
          </p:cNvPr>
          <p:cNvSpPr/>
          <p:nvPr/>
        </p:nvSpPr>
        <p:spPr>
          <a:xfrm>
            <a:off x="643798" y="4175502"/>
            <a:ext cx="1367682" cy="261610"/>
          </a:xfrm>
          <a:prstGeom prst="rect">
            <a:avLst/>
          </a:prstGeom>
        </p:spPr>
        <p:txBody>
          <a:bodyPr wrap="none">
            <a:spAutoFit/>
          </a:bodyPr>
          <a:lstStyle/>
          <a:p>
            <a:r>
              <a:rPr lang="en-GB" sz="1100" dirty="0">
                <a:solidFill>
                  <a:schemeClr val="accent6">
                    <a:lumMod val="75000"/>
                  </a:schemeClr>
                </a:solidFill>
              </a:rPr>
              <a:t>Source: cite-seq.com</a:t>
            </a:r>
          </a:p>
        </p:txBody>
      </p:sp>
      <p:pic>
        <p:nvPicPr>
          <p:cNvPr id="13314" name="Picture 2" descr="https://www.ncbi.nlm.nih.gov/pmc/articles/instance/5669064/bin/nihms891423f3.jpg">
            <a:extLst>
              <a:ext uri="{FF2B5EF4-FFF2-40B4-BE49-F238E27FC236}">
                <a16:creationId xmlns:a16="http://schemas.microsoft.com/office/drawing/2014/main" id="{78CFF80E-7463-465A-B44A-216398FF5BD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250" b="47900"/>
          <a:stretch/>
        </p:blipFill>
        <p:spPr bwMode="auto">
          <a:xfrm>
            <a:off x="5481661" y="3528639"/>
            <a:ext cx="4813466" cy="32343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02FD9B5-2333-4F48-A8B5-3090AF5154EB}"/>
              </a:ext>
            </a:extLst>
          </p:cNvPr>
          <p:cNvSpPr/>
          <p:nvPr/>
        </p:nvSpPr>
        <p:spPr>
          <a:xfrm>
            <a:off x="5951984" y="6628668"/>
            <a:ext cx="6096000" cy="261610"/>
          </a:xfrm>
          <a:prstGeom prst="rect">
            <a:avLst/>
          </a:prstGeom>
        </p:spPr>
        <p:txBody>
          <a:bodyPr>
            <a:spAutoFit/>
          </a:bodyPr>
          <a:lstStyle/>
          <a:p>
            <a:r>
              <a:rPr lang="en-GB" sz="1100" dirty="0">
                <a:solidFill>
                  <a:schemeClr val="accent6">
                    <a:lumMod val="75000"/>
                  </a:schemeClr>
                </a:solidFill>
                <a:latin typeface="+mj-lt"/>
              </a:rPr>
              <a:t>Source: </a:t>
            </a:r>
            <a:r>
              <a:rPr lang="en-GB" sz="1100" dirty="0" err="1">
                <a:solidFill>
                  <a:schemeClr val="accent6">
                    <a:lumMod val="75000"/>
                  </a:schemeClr>
                </a:solidFill>
                <a:latin typeface="+mj-lt"/>
              </a:rPr>
              <a:t>Stoeckius</a:t>
            </a:r>
            <a:r>
              <a:rPr lang="en-GB" sz="1100" dirty="0">
                <a:solidFill>
                  <a:schemeClr val="accent6">
                    <a:lumMod val="75000"/>
                  </a:schemeClr>
                </a:solidFill>
                <a:latin typeface="+mj-lt"/>
              </a:rPr>
              <a:t> et al. </a:t>
            </a:r>
            <a:r>
              <a:rPr lang="en-GB" sz="1100" i="1" dirty="0">
                <a:solidFill>
                  <a:schemeClr val="accent6">
                    <a:lumMod val="75000"/>
                  </a:schemeClr>
                </a:solidFill>
                <a:latin typeface="+mj-lt"/>
              </a:rPr>
              <a:t>Nat Methods</a:t>
            </a:r>
            <a:r>
              <a:rPr lang="en-GB" sz="1100" dirty="0">
                <a:solidFill>
                  <a:schemeClr val="accent6">
                    <a:lumMod val="75000"/>
                  </a:schemeClr>
                </a:solidFill>
                <a:latin typeface="+mj-lt"/>
              </a:rPr>
              <a:t>. (2017)</a:t>
            </a:r>
          </a:p>
        </p:txBody>
      </p:sp>
      <p:sp>
        <p:nvSpPr>
          <p:cNvPr id="13" name="Rectangle 12">
            <a:extLst>
              <a:ext uri="{FF2B5EF4-FFF2-40B4-BE49-F238E27FC236}">
                <a16:creationId xmlns:a16="http://schemas.microsoft.com/office/drawing/2014/main" id="{C457AC00-15E7-4C11-BFAF-4EF1BB2B0D1A}"/>
              </a:ext>
            </a:extLst>
          </p:cNvPr>
          <p:cNvSpPr/>
          <p:nvPr/>
        </p:nvSpPr>
        <p:spPr>
          <a:xfrm>
            <a:off x="327319" y="4901035"/>
            <a:ext cx="1961854" cy="1384995"/>
          </a:xfrm>
          <a:prstGeom prst="rect">
            <a:avLst/>
          </a:prstGeom>
        </p:spPr>
        <p:txBody>
          <a:bodyPr wrap="square">
            <a:spAutoFit/>
          </a:bodyPr>
          <a:lstStyle/>
          <a:p>
            <a:r>
              <a:rPr lang="en-GB" sz="1400" dirty="0"/>
              <a:t>CITE-</a:t>
            </a:r>
            <a:r>
              <a:rPr lang="en-GB" sz="1400" dirty="0" err="1"/>
              <a:t>seq</a:t>
            </a:r>
            <a:r>
              <a:rPr lang="en-GB" sz="1400" dirty="0"/>
              <a:t> uses DNA-barcoded antibodies to convert detection of proteins into a quantitative, </a:t>
            </a:r>
            <a:r>
              <a:rPr lang="en-GB" sz="1400" dirty="0" err="1"/>
              <a:t>sequenceable</a:t>
            </a:r>
            <a:r>
              <a:rPr lang="en-GB" sz="1400" dirty="0"/>
              <a:t> readout.</a:t>
            </a:r>
            <a:endParaRPr lang="en-GB" sz="1400" dirty="0">
              <a:solidFill>
                <a:srgbClr val="FF0000"/>
              </a:solidFill>
            </a:endParaRPr>
          </a:p>
        </p:txBody>
      </p:sp>
    </p:spTree>
    <p:extLst>
      <p:ext uri="{BB962C8B-B14F-4D97-AF65-F5344CB8AC3E}">
        <p14:creationId xmlns:p14="http://schemas.microsoft.com/office/powerpoint/2010/main" val="1182335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83622" y="379434"/>
            <a:ext cx="7488237" cy="687881"/>
          </a:xfrm>
        </p:spPr>
        <p:txBody>
          <a:bodyPr/>
          <a:lstStyle/>
          <a:p>
            <a:r>
              <a:rPr lang="en-GB" dirty="0"/>
              <a:t>CELL hashing</a:t>
            </a:r>
          </a:p>
        </p:txBody>
      </p:sp>
      <p:pic>
        <p:nvPicPr>
          <p:cNvPr id="7" name="Picture 6">
            <a:extLst>
              <a:ext uri="{FF2B5EF4-FFF2-40B4-BE49-F238E27FC236}">
                <a16:creationId xmlns:a16="http://schemas.microsoft.com/office/drawing/2014/main" id="{A29079D4-83DD-49F3-9465-AF34783A5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1789437"/>
            <a:ext cx="6498473" cy="2481350"/>
          </a:xfrm>
          <a:prstGeom prst="rect">
            <a:avLst/>
          </a:prstGeom>
        </p:spPr>
      </p:pic>
      <p:pic>
        <p:nvPicPr>
          <p:cNvPr id="9" name="Picture 8">
            <a:extLst>
              <a:ext uri="{FF2B5EF4-FFF2-40B4-BE49-F238E27FC236}">
                <a16:creationId xmlns:a16="http://schemas.microsoft.com/office/drawing/2014/main" id="{0FD4144D-470E-4EF7-A847-DEC514121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0831" y="4875068"/>
            <a:ext cx="4763321" cy="1800200"/>
          </a:xfrm>
          <a:prstGeom prst="rect">
            <a:avLst/>
          </a:prstGeom>
        </p:spPr>
      </p:pic>
      <p:pic>
        <p:nvPicPr>
          <p:cNvPr id="10" name="Picture 9">
            <a:extLst>
              <a:ext uri="{FF2B5EF4-FFF2-40B4-BE49-F238E27FC236}">
                <a16:creationId xmlns:a16="http://schemas.microsoft.com/office/drawing/2014/main" id="{4DEC9ECB-D6C6-4008-8D71-9E2D25A53C9F}"/>
              </a:ext>
            </a:extLst>
          </p:cNvPr>
          <p:cNvPicPr>
            <a:picLocks noChangeAspect="1"/>
          </p:cNvPicPr>
          <p:nvPr/>
        </p:nvPicPr>
        <p:blipFill>
          <a:blip r:embed="rId4"/>
          <a:stretch>
            <a:fillRect/>
          </a:stretch>
        </p:blipFill>
        <p:spPr>
          <a:xfrm>
            <a:off x="7981977" y="1538776"/>
            <a:ext cx="4210023" cy="2885722"/>
          </a:xfrm>
          <a:prstGeom prst="rect">
            <a:avLst/>
          </a:prstGeom>
        </p:spPr>
      </p:pic>
      <p:sp>
        <p:nvSpPr>
          <p:cNvPr id="6" name="Rectangle 5">
            <a:extLst>
              <a:ext uri="{FF2B5EF4-FFF2-40B4-BE49-F238E27FC236}">
                <a16:creationId xmlns:a16="http://schemas.microsoft.com/office/drawing/2014/main" id="{A2049B88-7DA8-42F9-AC81-B1339DA6F2C2}"/>
              </a:ext>
            </a:extLst>
          </p:cNvPr>
          <p:cNvSpPr/>
          <p:nvPr/>
        </p:nvSpPr>
        <p:spPr>
          <a:xfrm>
            <a:off x="2635482" y="6608973"/>
            <a:ext cx="1367682" cy="261610"/>
          </a:xfrm>
          <a:prstGeom prst="rect">
            <a:avLst/>
          </a:prstGeom>
        </p:spPr>
        <p:txBody>
          <a:bodyPr wrap="none">
            <a:spAutoFit/>
          </a:bodyPr>
          <a:lstStyle/>
          <a:p>
            <a:r>
              <a:rPr lang="en-GB" sz="1100" dirty="0">
                <a:solidFill>
                  <a:schemeClr val="accent6">
                    <a:lumMod val="75000"/>
                  </a:schemeClr>
                </a:solidFill>
              </a:rPr>
              <a:t>Source: cite-seq.com</a:t>
            </a:r>
          </a:p>
        </p:txBody>
      </p:sp>
      <p:sp>
        <p:nvSpPr>
          <p:cNvPr id="8" name="Rectangle 7">
            <a:extLst>
              <a:ext uri="{FF2B5EF4-FFF2-40B4-BE49-F238E27FC236}">
                <a16:creationId xmlns:a16="http://schemas.microsoft.com/office/drawing/2014/main" id="{9F9B1B71-9AE6-4783-B9E9-B20BA96005C5}"/>
              </a:ext>
            </a:extLst>
          </p:cNvPr>
          <p:cNvSpPr/>
          <p:nvPr/>
        </p:nvSpPr>
        <p:spPr>
          <a:xfrm>
            <a:off x="551384" y="1077990"/>
            <a:ext cx="8053058" cy="646331"/>
          </a:xfrm>
          <a:prstGeom prst="rect">
            <a:avLst/>
          </a:prstGeom>
        </p:spPr>
        <p:txBody>
          <a:bodyPr wrap="square">
            <a:spAutoFit/>
          </a:bodyPr>
          <a:lstStyle/>
          <a:p>
            <a:r>
              <a:rPr lang="en-GB" dirty="0">
                <a:solidFill>
                  <a:srgbClr val="FF0000"/>
                </a:solidFill>
              </a:rPr>
              <a:t>Reduces cost of running multiple samples by adding hashtag oligos and pooling into single channel of 10x chip</a:t>
            </a:r>
          </a:p>
        </p:txBody>
      </p:sp>
      <p:sp>
        <p:nvSpPr>
          <p:cNvPr id="11" name="Rectangle 10">
            <a:extLst>
              <a:ext uri="{FF2B5EF4-FFF2-40B4-BE49-F238E27FC236}">
                <a16:creationId xmlns:a16="http://schemas.microsoft.com/office/drawing/2014/main" id="{667CEBCE-A0D1-4E42-8BEB-B3D969B9EEF4}"/>
              </a:ext>
            </a:extLst>
          </p:cNvPr>
          <p:cNvSpPr/>
          <p:nvPr/>
        </p:nvSpPr>
        <p:spPr>
          <a:xfrm>
            <a:off x="191344" y="4293096"/>
            <a:ext cx="8053058" cy="1200329"/>
          </a:xfrm>
          <a:prstGeom prst="rect">
            <a:avLst/>
          </a:prstGeom>
        </p:spPr>
        <p:txBody>
          <a:bodyPr wrap="square">
            <a:spAutoFit/>
          </a:bodyPr>
          <a:lstStyle/>
          <a:p>
            <a:r>
              <a:rPr lang="en-GB" dirty="0">
                <a:solidFill>
                  <a:srgbClr val="FF0000"/>
                </a:solidFill>
              </a:rPr>
              <a:t>Allows overloading as by sequencing tags alongside the cellular transcriptome, we can assign each cell to its sample of origin, and robustly identify doublets originating from multiple samples</a:t>
            </a:r>
          </a:p>
          <a:p>
            <a:endParaRPr lang="en-GB" dirty="0">
              <a:solidFill>
                <a:srgbClr val="FF0000"/>
              </a:solidFill>
            </a:endParaRPr>
          </a:p>
        </p:txBody>
      </p:sp>
      <p:pic>
        <p:nvPicPr>
          <p:cNvPr id="4" name="Picture 3">
            <a:extLst>
              <a:ext uri="{FF2B5EF4-FFF2-40B4-BE49-F238E27FC236}">
                <a16:creationId xmlns:a16="http://schemas.microsoft.com/office/drawing/2014/main" id="{3C28844B-5D0C-4450-B233-997CFC50AF74}"/>
              </a:ext>
            </a:extLst>
          </p:cNvPr>
          <p:cNvPicPr>
            <a:picLocks noChangeAspect="1"/>
          </p:cNvPicPr>
          <p:nvPr/>
        </p:nvPicPr>
        <p:blipFill>
          <a:blip r:embed="rId5"/>
          <a:stretch>
            <a:fillRect/>
          </a:stretch>
        </p:blipFill>
        <p:spPr>
          <a:xfrm>
            <a:off x="8062971" y="4469966"/>
            <a:ext cx="4129029" cy="1333391"/>
          </a:xfrm>
          <a:prstGeom prst="rect">
            <a:avLst/>
          </a:prstGeom>
        </p:spPr>
      </p:pic>
    </p:spTree>
    <p:extLst>
      <p:ext uri="{BB962C8B-B14F-4D97-AF65-F5344CB8AC3E}">
        <p14:creationId xmlns:p14="http://schemas.microsoft.com/office/powerpoint/2010/main" val="3451366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8DE54-F3F8-4704-A1CD-8B108332EF94}"/>
              </a:ext>
            </a:extLst>
          </p:cNvPr>
          <p:cNvSpPr>
            <a:spLocks noGrp="1"/>
          </p:cNvSpPr>
          <p:nvPr>
            <p:ph type="title"/>
          </p:nvPr>
        </p:nvSpPr>
        <p:spPr>
          <a:xfrm>
            <a:off x="695400" y="404664"/>
            <a:ext cx="7488237" cy="687881"/>
          </a:xfrm>
        </p:spPr>
        <p:txBody>
          <a:bodyPr/>
          <a:lstStyle/>
          <a:p>
            <a:r>
              <a:rPr lang="en-GB" dirty="0"/>
              <a:t>Isoforms</a:t>
            </a:r>
          </a:p>
        </p:txBody>
      </p:sp>
      <p:pic>
        <p:nvPicPr>
          <p:cNvPr id="5122" name="Picture 2" descr="figure1">
            <a:extLst>
              <a:ext uri="{FF2B5EF4-FFF2-40B4-BE49-F238E27FC236}">
                <a16:creationId xmlns:a16="http://schemas.microsoft.com/office/drawing/2014/main" id="{605F5504-2D9B-45CE-B085-0E7EC4353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95" y="1268760"/>
            <a:ext cx="7691845" cy="45365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0041FA8-3EEC-414F-9442-E52A8ECF15A4}"/>
              </a:ext>
            </a:extLst>
          </p:cNvPr>
          <p:cNvPicPr>
            <a:picLocks noChangeAspect="1"/>
          </p:cNvPicPr>
          <p:nvPr/>
        </p:nvPicPr>
        <p:blipFill>
          <a:blip r:embed="rId3"/>
          <a:stretch>
            <a:fillRect/>
          </a:stretch>
        </p:blipFill>
        <p:spPr>
          <a:xfrm>
            <a:off x="7932688" y="298896"/>
            <a:ext cx="4259312" cy="5506368"/>
          </a:xfrm>
          <a:prstGeom prst="rect">
            <a:avLst/>
          </a:prstGeom>
        </p:spPr>
      </p:pic>
      <p:sp>
        <p:nvSpPr>
          <p:cNvPr id="6" name="Rectangle 5">
            <a:extLst>
              <a:ext uri="{FF2B5EF4-FFF2-40B4-BE49-F238E27FC236}">
                <a16:creationId xmlns:a16="http://schemas.microsoft.com/office/drawing/2014/main" id="{A6566604-91A5-4E78-9611-4BB0BDD9EB31}"/>
              </a:ext>
            </a:extLst>
          </p:cNvPr>
          <p:cNvSpPr/>
          <p:nvPr/>
        </p:nvSpPr>
        <p:spPr>
          <a:xfrm>
            <a:off x="9765804" y="6397679"/>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5" name="Rectangle 4">
            <a:extLst>
              <a:ext uri="{FF2B5EF4-FFF2-40B4-BE49-F238E27FC236}">
                <a16:creationId xmlns:a16="http://schemas.microsoft.com/office/drawing/2014/main" id="{E490873F-7446-4A6E-8FD7-C75666273A07}"/>
              </a:ext>
            </a:extLst>
          </p:cNvPr>
          <p:cNvSpPr/>
          <p:nvPr/>
        </p:nvSpPr>
        <p:spPr>
          <a:xfrm>
            <a:off x="141055" y="5949281"/>
            <a:ext cx="6096000" cy="261610"/>
          </a:xfrm>
          <a:prstGeom prst="rect">
            <a:avLst/>
          </a:prstGeom>
        </p:spPr>
        <p:txBody>
          <a:bodyPr>
            <a:spAutoFit/>
          </a:bodyPr>
          <a:lstStyle/>
          <a:p>
            <a:r>
              <a:rPr lang="en-GB" sz="1100" dirty="0">
                <a:solidFill>
                  <a:schemeClr val="accent6">
                    <a:lumMod val="75000"/>
                  </a:schemeClr>
                </a:solidFill>
                <a:latin typeface="+mj-lt"/>
              </a:rPr>
              <a:t>Source: </a:t>
            </a:r>
            <a:r>
              <a:rPr lang="en-GB" sz="1100" dirty="0" err="1">
                <a:solidFill>
                  <a:schemeClr val="accent6">
                    <a:lumMod val="75000"/>
                  </a:schemeClr>
                </a:solidFill>
                <a:latin typeface="+mj-lt"/>
              </a:rPr>
              <a:t>Arzalluz-Luque</a:t>
            </a:r>
            <a:r>
              <a:rPr lang="en-GB" sz="1100" dirty="0">
                <a:solidFill>
                  <a:schemeClr val="accent6">
                    <a:lumMod val="75000"/>
                  </a:schemeClr>
                </a:solidFill>
                <a:latin typeface="+mj-lt"/>
              </a:rPr>
              <a:t>, Á., Conesa, A. </a:t>
            </a:r>
            <a:r>
              <a:rPr lang="en-GB" sz="1100" i="1" dirty="0">
                <a:solidFill>
                  <a:schemeClr val="accent6">
                    <a:lumMod val="75000"/>
                  </a:schemeClr>
                </a:solidFill>
                <a:latin typeface="+mj-lt"/>
              </a:rPr>
              <a:t>Genome </a:t>
            </a:r>
            <a:r>
              <a:rPr lang="en-GB" sz="1100" i="1" dirty="0" err="1">
                <a:solidFill>
                  <a:schemeClr val="accent6">
                    <a:lumMod val="75000"/>
                  </a:schemeClr>
                </a:solidFill>
                <a:latin typeface="+mj-lt"/>
              </a:rPr>
              <a:t>Biol</a:t>
            </a:r>
            <a:r>
              <a:rPr lang="en-GB" sz="1100" dirty="0">
                <a:solidFill>
                  <a:schemeClr val="accent6">
                    <a:lumMod val="75000"/>
                  </a:schemeClr>
                </a:solidFill>
                <a:latin typeface="+mj-lt"/>
              </a:rPr>
              <a:t> </a:t>
            </a:r>
            <a:r>
              <a:rPr lang="en-GB" sz="1100" b="1" dirty="0">
                <a:solidFill>
                  <a:schemeClr val="accent6">
                    <a:lumMod val="75000"/>
                  </a:schemeClr>
                </a:solidFill>
                <a:latin typeface="+mj-lt"/>
              </a:rPr>
              <a:t>19, </a:t>
            </a:r>
            <a:r>
              <a:rPr lang="en-GB" sz="1100" dirty="0">
                <a:solidFill>
                  <a:schemeClr val="accent6">
                    <a:lumMod val="75000"/>
                  </a:schemeClr>
                </a:solidFill>
                <a:latin typeface="+mj-lt"/>
              </a:rPr>
              <a:t>110 (2018).</a:t>
            </a:r>
          </a:p>
        </p:txBody>
      </p:sp>
      <p:sp>
        <p:nvSpPr>
          <p:cNvPr id="8" name="Rectangle 7">
            <a:extLst>
              <a:ext uri="{FF2B5EF4-FFF2-40B4-BE49-F238E27FC236}">
                <a16:creationId xmlns:a16="http://schemas.microsoft.com/office/drawing/2014/main" id="{226CA46A-D127-43FD-AD92-5C8CEDA0F245}"/>
              </a:ext>
            </a:extLst>
          </p:cNvPr>
          <p:cNvSpPr/>
          <p:nvPr/>
        </p:nvSpPr>
        <p:spPr>
          <a:xfrm>
            <a:off x="8112224" y="5588783"/>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7" name="Rectangle 6">
            <a:extLst>
              <a:ext uri="{FF2B5EF4-FFF2-40B4-BE49-F238E27FC236}">
                <a16:creationId xmlns:a16="http://schemas.microsoft.com/office/drawing/2014/main" id="{F61A10ED-0384-4EA8-8931-762C5E3F143A}"/>
              </a:ext>
            </a:extLst>
          </p:cNvPr>
          <p:cNvSpPr/>
          <p:nvPr/>
        </p:nvSpPr>
        <p:spPr>
          <a:xfrm>
            <a:off x="4151784" y="5289430"/>
            <a:ext cx="6096000" cy="1384995"/>
          </a:xfrm>
          <a:prstGeom prst="rect">
            <a:avLst/>
          </a:prstGeom>
        </p:spPr>
        <p:txBody>
          <a:bodyPr>
            <a:spAutoFit/>
          </a:bodyPr>
          <a:lstStyle/>
          <a:p>
            <a:r>
              <a:rPr lang="en-GB" sz="1400" dirty="0">
                <a:solidFill>
                  <a:srgbClr val="151618"/>
                </a:solidFill>
                <a:latin typeface="+mj-lt"/>
              </a:rPr>
              <a:t>10x 5’ VDJ kit: profiles full length (5’ UTR to constant</a:t>
            </a:r>
          </a:p>
          <a:p>
            <a:r>
              <a:rPr lang="en-GB" sz="1400" dirty="0">
                <a:solidFill>
                  <a:srgbClr val="151618"/>
                </a:solidFill>
                <a:latin typeface="+mj-lt"/>
              </a:rPr>
              <a:t>region) paired T-cell receptor (TCR), or B-cell</a:t>
            </a:r>
          </a:p>
          <a:p>
            <a:r>
              <a:rPr lang="en-GB" sz="1400" dirty="0">
                <a:solidFill>
                  <a:srgbClr val="151618"/>
                </a:solidFill>
                <a:latin typeface="+mj-lt"/>
              </a:rPr>
              <a:t>immunoglobulin (Ig) transcripts.</a:t>
            </a:r>
          </a:p>
          <a:p>
            <a:r>
              <a:rPr lang="en-GB" sz="1400" dirty="0">
                <a:solidFill>
                  <a:srgbClr val="307ED7"/>
                </a:solidFill>
                <a:latin typeface="+mj-lt"/>
              </a:rPr>
              <a:t> </a:t>
            </a:r>
            <a:r>
              <a:rPr lang="en-GB" sz="1400" dirty="0">
                <a:solidFill>
                  <a:srgbClr val="151618"/>
                </a:solidFill>
                <a:latin typeface="+mj-lt"/>
              </a:rPr>
              <a:t>If both T and B cells are expected to be present in the cell</a:t>
            </a:r>
          </a:p>
          <a:p>
            <a:r>
              <a:rPr lang="en-GB" sz="1400" dirty="0">
                <a:solidFill>
                  <a:srgbClr val="151618"/>
                </a:solidFill>
                <a:latin typeface="+mj-lt"/>
              </a:rPr>
              <a:t>population, TCR and Ig transcripts can be enriched in</a:t>
            </a:r>
          </a:p>
          <a:p>
            <a:r>
              <a:rPr lang="en-GB" sz="1400" dirty="0">
                <a:solidFill>
                  <a:srgbClr val="151618"/>
                </a:solidFill>
                <a:latin typeface="+mj-lt"/>
              </a:rPr>
              <a:t>separate reactions from the same amplified cDNA material.</a:t>
            </a:r>
            <a:endParaRPr lang="en-GB" sz="1400" dirty="0">
              <a:latin typeface="+mj-lt"/>
            </a:endParaRPr>
          </a:p>
        </p:txBody>
      </p:sp>
    </p:spTree>
    <p:extLst>
      <p:ext uri="{BB962C8B-B14F-4D97-AF65-F5344CB8AC3E}">
        <p14:creationId xmlns:p14="http://schemas.microsoft.com/office/powerpoint/2010/main" val="741769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551385" y="799837"/>
            <a:ext cx="5760640" cy="540931"/>
          </a:xfrm>
        </p:spPr>
        <p:txBody>
          <a:bodyPr/>
          <a:lstStyle/>
          <a:p>
            <a:r>
              <a:rPr lang="en-GB" dirty="0"/>
              <a:t>CRISPR screening</a:t>
            </a:r>
          </a:p>
        </p:txBody>
      </p:sp>
      <p:pic>
        <p:nvPicPr>
          <p:cNvPr id="5" name="Picture 4">
            <a:extLst>
              <a:ext uri="{FF2B5EF4-FFF2-40B4-BE49-F238E27FC236}">
                <a16:creationId xmlns:a16="http://schemas.microsoft.com/office/drawing/2014/main" id="{4C2B4C84-6C9E-4CC9-88AC-971C5FB74646}"/>
              </a:ext>
            </a:extLst>
          </p:cNvPr>
          <p:cNvPicPr>
            <a:picLocks noChangeAspect="1"/>
          </p:cNvPicPr>
          <p:nvPr/>
        </p:nvPicPr>
        <p:blipFill>
          <a:blip r:embed="rId3"/>
          <a:stretch>
            <a:fillRect/>
          </a:stretch>
        </p:blipFill>
        <p:spPr>
          <a:xfrm>
            <a:off x="911424" y="1690603"/>
            <a:ext cx="5006580" cy="4577079"/>
          </a:xfrm>
          <a:prstGeom prst="rect">
            <a:avLst/>
          </a:prstGeom>
        </p:spPr>
      </p:pic>
      <p:pic>
        <p:nvPicPr>
          <p:cNvPr id="6" name="Picture 5">
            <a:extLst>
              <a:ext uri="{FF2B5EF4-FFF2-40B4-BE49-F238E27FC236}">
                <a16:creationId xmlns:a16="http://schemas.microsoft.com/office/drawing/2014/main" id="{5C0C42C6-D255-45B6-BA96-8D7EA5A2167D}"/>
              </a:ext>
            </a:extLst>
          </p:cNvPr>
          <p:cNvPicPr>
            <a:picLocks noChangeAspect="1"/>
          </p:cNvPicPr>
          <p:nvPr/>
        </p:nvPicPr>
        <p:blipFill>
          <a:blip r:embed="rId4"/>
          <a:stretch>
            <a:fillRect/>
          </a:stretch>
        </p:blipFill>
        <p:spPr>
          <a:xfrm>
            <a:off x="5890292" y="466740"/>
            <a:ext cx="6078831" cy="2447726"/>
          </a:xfrm>
          <a:prstGeom prst="rect">
            <a:avLst/>
          </a:prstGeom>
        </p:spPr>
      </p:pic>
      <p:pic>
        <p:nvPicPr>
          <p:cNvPr id="8" name="Picture 7">
            <a:extLst>
              <a:ext uri="{FF2B5EF4-FFF2-40B4-BE49-F238E27FC236}">
                <a16:creationId xmlns:a16="http://schemas.microsoft.com/office/drawing/2014/main" id="{ADDBB7A3-B3CF-4458-B92E-2ADC1F0DC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407" y="3197503"/>
            <a:ext cx="4655033" cy="3024559"/>
          </a:xfrm>
          <a:prstGeom prst="rect">
            <a:avLst/>
          </a:prstGeom>
        </p:spPr>
      </p:pic>
      <p:sp>
        <p:nvSpPr>
          <p:cNvPr id="7" name="Rectangle 6">
            <a:extLst>
              <a:ext uri="{FF2B5EF4-FFF2-40B4-BE49-F238E27FC236}">
                <a16:creationId xmlns:a16="http://schemas.microsoft.com/office/drawing/2014/main" id="{582C6EDE-481F-4924-98DC-79314F141FBC}"/>
              </a:ext>
            </a:extLst>
          </p:cNvPr>
          <p:cNvSpPr/>
          <p:nvPr/>
        </p:nvSpPr>
        <p:spPr>
          <a:xfrm>
            <a:off x="6640744" y="5949280"/>
            <a:ext cx="2516369" cy="261610"/>
          </a:xfrm>
          <a:prstGeom prst="rect">
            <a:avLst/>
          </a:prstGeom>
        </p:spPr>
        <p:txBody>
          <a:bodyPr wrap="square">
            <a:spAutoFit/>
          </a:bodyPr>
          <a:lstStyle/>
          <a:p>
            <a:r>
              <a:rPr lang="en-GB" sz="1100" dirty="0">
                <a:solidFill>
                  <a:schemeClr val="accent6">
                    <a:lumMod val="75000"/>
                  </a:schemeClr>
                </a:solidFill>
              </a:rPr>
              <a:t>Source: https://cite-seq.com/eccite-seq/</a:t>
            </a:r>
            <a:endParaRPr lang="en-GB" sz="1100" dirty="0">
              <a:solidFill>
                <a:schemeClr val="accent6">
                  <a:lumMod val="75000"/>
                </a:schemeClr>
              </a:solidFill>
              <a:latin typeface="+mj-lt"/>
            </a:endParaRPr>
          </a:p>
        </p:txBody>
      </p:sp>
      <p:sp>
        <p:nvSpPr>
          <p:cNvPr id="9" name="Rectangle 8">
            <a:extLst>
              <a:ext uri="{FF2B5EF4-FFF2-40B4-BE49-F238E27FC236}">
                <a16:creationId xmlns:a16="http://schemas.microsoft.com/office/drawing/2014/main" id="{C51AF853-33AA-42C6-82FB-45CD877F7756}"/>
              </a:ext>
            </a:extLst>
          </p:cNvPr>
          <p:cNvSpPr/>
          <p:nvPr/>
        </p:nvSpPr>
        <p:spPr>
          <a:xfrm>
            <a:off x="6681721" y="2652856"/>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10" name="Rectangle 9">
            <a:extLst>
              <a:ext uri="{FF2B5EF4-FFF2-40B4-BE49-F238E27FC236}">
                <a16:creationId xmlns:a16="http://schemas.microsoft.com/office/drawing/2014/main" id="{ED42295B-B63A-4201-9A4C-3E96A0284B31}"/>
              </a:ext>
            </a:extLst>
          </p:cNvPr>
          <p:cNvSpPr/>
          <p:nvPr/>
        </p:nvSpPr>
        <p:spPr>
          <a:xfrm>
            <a:off x="983432" y="6191726"/>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Tree>
    <p:extLst>
      <p:ext uri="{BB962C8B-B14F-4D97-AF65-F5344CB8AC3E}">
        <p14:creationId xmlns:p14="http://schemas.microsoft.com/office/powerpoint/2010/main" val="1846092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68696" y="494667"/>
            <a:ext cx="7488237" cy="687881"/>
          </a:xfrm>
        </p:spPr>
        <p:txBody>
          <a:bodyPr/>
          <a:lstStyle/>
          <a:p>
            <a:r>
              <a:rPr lang="en-GB" dirty="0"/>
              <a:t>Single cell ATAC-</a:t>
            </a:r>
            <a:r>
              <a:rPr lang="en-GB" dirty="0" err="1"/>
              <a:t>seq</a:t>
            </a:r>
            <a:endParaRPr lang="en-GB" dirty="0"/>
          </a:p>
        </p:txBody>
      </p:sp>
      <p:pic>
        <p:nvPicPr>
          <p:cNvPr id="3" name="Picture 2">
            <a:extLst>
              <a:ext uri="{FF2B5EF4-FFF2-40B4-BE49-F238E27FC236}">
                <a16:creationId xmlns:a16="http://schemas.microsoft.com/office/drawing/2014/main" id="{18A11A08-F64E-4C26-964A-A3CC3792709E}"/>
              </a:ext>
            </a:extLst>
          </p:cNvPr>
          <p:cNvPicPr>
            <a:picLocks noChangeAspect="1"/>
          </p:cNvPicPr>
          <p:nvPr/>
        </p:nvPicPr>
        <p:blipFill>
          <a:blip r:embed="rId2"/>
          <a:stretch>
            <a:fillRect/>
          </a:stretch>
        </p:blipFill>
        <p:spPr>
          <a:xfrm>
            <a:off x="7203504" y="112197"/>
            <a:ext cx="3429000" cy="6562725"/>
          </a:xfrm>
          <a:prstGeom prst="rect">
            <a:avLst/>
          </a:prstGeom>
        </p:spPr>
      </p:pic>
      <p:pic>
        <p:nvPicPr>
          <p:cNvPr id="5" name="Picture 4">
            <a:extLst>
              <a:ext uri="{FF2B5EF4-FFF2-40B4-BE49-F238E27FC236}">
                <a16:creationId xmlns:a16="http://schemas.microsoft.com/office/drawing/2014/main" id="{63E8516A-799A-43E8-8334-DE53B02A6846}"/>
              </a:ext>
            </a:extLst>
          </p:cNvPr>
          <p:cNvPicPr>
            <a:picLocks noChangeAspect="1"/>
          </p:cNvPicPr>
          <p:nvPr/>
        </p:nvPicPr>
        <p:blipFill rotWithShape="1">
          <a:blip r:embed="rId3"/>
          <a:srcRect t="4454" b="36778"/>
          <a:stretch/>
        </p:blipFill>
        <p:spPr>
          <a:xfrm>
            <a:off x="229623" y="1950351"/>
            <a:ext cx="6029325" cy="1584176"/>
          </a:xfrm>
          <a:prstGeom prst="rect">
            <a:avLst/>
          </a:prstGeom>
        </p:spPr>
      </p:pic>
      <p:sp>
        <p:nvSpPr>
          <p:cNvPr id="6" name="Rectangle 5">
            <a:extLst>
              <a:ext uri="{FF2B5EF4-FFF2-40B4-BE49-F238E27FC236}">
                <a16:creationId xmlns:a16="http://schemas.microsoft.com/office/drawing/2014/main" id="{6C7761D6-C15A-426E-B297-DD8EC1F9E9ED}"/>
              </a:ext>
            </a:extLst>
          </p:cNvPr>
          <p:cNvSpPr/>
          <p:nvPr/>
        </p:nvSpPr>
        <p:spPr>
          <a:xfrm>
            <a:off x="7106156" y="6597352"/>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graphicFrame>
        <p:nvGraphicFramePr>
          <p:cNvPr id="7" name="Table 6">
            <a:extLst>
              <a:ext uri="{FF2B5EF4-FFF2-40B4-BE49-F238E27FC236}">
                <a16:creationId xmlns:a16="http://schemas.microsoft.com/office/drawing/2014/main" id="{E210733E-BC51-4DE2-A79B-3453919FD4ED}"/>
              </a:ext>
            </a:extLst>
          </p:cNvPr>
          <p:cNvGraphicFramePr>
            <a:graphicFrameLocks noGrp="1"/>
          </p:cNvGraphicFramePr>
          <p:nvPr>
            <p:extLst>
              <p:ext uri="{D42A27DB-BD31-4B8C-83A1-F6EECF244321}">
                <p14:modId xmlns:p14="http://schemas.microsoft.com/office/powerpoint/2010/main" val="107689742"/>
              </p:ext>
            </p:extLst>
          </p:nvPr>
        </p:nvGraphicFramePr>
        <p:xfrm>
          <a:off x="222807" y="3884827"/>
          <a:ext cx="6236184" cy="2478506"/>
        </p:xfrm>
        <a:graphic>
          <a:graphicData uri="http://schemas.openxmlformats.org/drawingml/2006/table">
            <a:tbl>
              <a:tblPr firstRow="1" bandRow="1">
                <a:tableStyleId>{5C22544A-7EE6-4342-B048-85BDC9FD1C3A}</a:tableStyleId>
              </a:tblPr>
              <a:tblGrid>
                <a:gridCol w="1583290">
                  <a:extLst>
                    <a:ext uri="{9D8B030D-6E8A-4147-A177-3AD203B41FA5}">
                      <a16:colId xmlns:a16="http://schemas.microsoft.com/office/drawing/2014/main" val="3973845196"/>
                    </a:ext>
                  </a:extLst>
                </a:gridCol>
                <a:gridCol w="3069604">
                  <a:extLst>
                    <a:ext uri="{9D8B030D-6E8A-4147-A177-3AD203B41FA5}">
                      <a16:colId xmlns:a16="http://schemas.microsoft.com/office/drawing/2014/main" val="2822528332"/>
                    </a:ext>
                  </a:extLst>
                </a:gridCol>
                <a:gridCol w="1583290">
                  <a:extLst>
                    <a:ext uri="{9D8B030D-6E8A-4147-A177-3AD203B41FA5}">
                      <a16:colId xmlns:a16="http://schemas.microsoft.com/office/drawing/2014/main" val="2042558149"/>
                    </a:ext>
                  </a:extLst>
                </a:gridCol>
              </a:tblGrid>
              <a:tr h="308450">
                <a:tc>
                  <a:txBody>
                    <a:bodyPr/>
                    <a:lstStyle/>
                    <a:p>
                      <a:r>
                        <a:rPr lang="en-GB" dirty="0"/>
                        <a:t>Sequencing  Read</a:t>
                      </a:r>
                    </a:p>
                  </a:txBody>
                  <a:tcPr/>
                </a:tc>
                <a:tc>
                  <a:txBody>
                    <a:bodyPr/>
                    <a:lstStyle/>
                    <a:p>
                      <a:r>
                        <a:rPr lang="en-GB" dirty="0"/>
                        <a:t>Description</a:t>
                      </a:r>
                    </a:p>
                  </a:txBody>
                  <a:tcPr/>
                </a:tc>
                <a:tc>
                  <a:txBody>
                    <a:bodyPr/>
                    <a:lstStyle/>
                    <a:p>
                      <a:r>
                        <a:rPr lang="en-GB" dirty="0"/>
                        <a:t>Number of cycles</a:t>
                      </a:r>
                    </a:p>
                  </a:txBody>
                  <a:tcPr/>
                </a:tc>
                <a:extLst>
                  <a:ext uri="{0D108BD9-81ED-4DB2-BD59-A6C34878D82A}">
                    <a16:rowId xmlns:a16="http://schemas.microsoft.com/office/drawing/2014/main" val="129792811"/>
                  </a:ext>
                </a:extLst>
              </a:tr>
              <a:tr h="466409">
                <a:tc>
                  <a:txBody>
                    <a:bodyPr/>
                    <a:lstStyle/>
                    <a:p>
                      <a:r>
                        <a:rPr lang="en-GB" dirty="0"/>
                        <a:t>Read1</a:t>
                      </a:r>
                    </a:p>
                  </a:txBody>
                  <a:tcPr/>
                </a:tc>
                <a:tc>
                  <a:txBody>
                    <a:bodyPr/>
                    <a:lstStyle/>
                    <a:p>
                      <a:r>
                        <a:rPr lang="en-GB" dirty="0"/>
                        <a:t>Insert Sequence 1N</a:t>
                      </a:r>
                    </a:p>
                  </a:txBody>
                  <a:tcPr/>
                </a:tc>
                <a:tc>
                  <a:txBody>
                    <a:bodyPr/>
                    <a:lstStyle/>
                    <a:p>
                      <a:r>
                        <a:rPr lang="en-GB" dirty="0"/>
                        <a:t>50bp</a:t>
                      </a:r>
                    </a:p>
                  </a:txBody>
                  <a:tcPr/>
                </a:tc>
                <a:extLst>
                  <a:ext uri="{0D108BD9-81ED-4DB2-BD59-A6C34878D82A}">
                    <a16:rowId xmlns:a16="http://schemas.microsoft.com/office/drawing/2014/main" val="1978232388"/>
                  </a:ext>
                </a:extLst>
              </a:tr>
              <a:tr h="308450">
                <a:tc>
                  <a:txBody>
                    <a:bodyPr/>
                    <a:lstStyle/>
                    <a:p>
                      <a:r>
                        <a:rPr lang="en-GB" dirty="0"/>
                        <a:t>i7 index</a:t>
                      </a:r>
                    </a:p>
                  </a:txBody>
                  <a:tcPr/>
                </a:tc>
                <a:tc>
                  <a:txBody>
                    <a:bodyPr/>
                    <a:lstStyle/>
                    <a:p>
                      <a:r>
                        <a:rPr lang="en-GB" dirty="0"/>
                        <a:t>Sample index read</a:t>
                      </a:r>
                    </a:p>
                  </a:txBody>
                  <a:tcPr/>
                </a:tc>
                <a:tc>
                  <a:txBody>
                    <a:bodyPr/>
                    <a:lstStyle/>
                    <a:p>
                      <a:r>
                        <a:rPr lang="en-GB" dirty="0"/>
                        <a:t>8bp</a:t>
                      </a:r>
                    </a:p>
                  </a:txBody>
                  <a:tcPr/>
                </a:tc>
                <a:extLst>
                  <a:ext uri="{0D108BD9-81ED-4DB2-BD59-A6C34878D82A}">
                    <a16:rowId xmlns:a16="http://schemas.microsoft.com/office/drawing/2014/main" val="2149864064"/>
                  </a:ext>
                </a:extLst>
              </a:tr>
              <a:tr h="366177">
                <a:tc>
                  <a:txBody>
                    <a:bodyPr/>
                    <a:lstStyle/>
                    <a:p>
                      <a:r>
                        <a:rPr lang="en-GB" dirty="0"/>
                        <a:t>i5 index</a:t>
                      </a:r>
                    </a:p>
                  </a:txBody>
                  <a:tcPr/>
                </a:tc>
                <a:tc>
                  <a:txBody>
                    <a:bodyPr/>
                    <a:lstStyle/>
                    <a:p>
                      <a:r>
                        <a:rPr lang="en-GB" dirty="0"/>
                        <a:t>10x Barcode Read (Cell)</a:t>
                      </a:r>
                    </a:p>
                  </a:txBody>
                  <a:tcPr/>
                </a:tc>
                <a:tc>
                  <a:txBody>
                    <a:bodyPr/>
                    <a:lstStyle/>
                    <a:p>
                      <a:r>
                        <a:rPr lang="en-GB" dirty="0"/>
                        <a:t>16bp</a:t>
                      </a:r>
                    </a:p>
                  </a:txBody>
                  <a:tcPr/>
                </a:tc>
                <a:extLst>
                  <a:ext uri="{0D108BD9-81ED-4DB2-BD59-A6C34878D82A}">
                    <a16:rowId xmlns:a16="http://schemas.microsoft.com/office/drawing/2014/main" val="3728961458"/>
                  </a:ext>
                </a:extLst>
              </a:tr>
              <a:tr h="308450">
                <a:tc>
                  <a:txBody>
                    <a:bodyPr/>
                    <a:lstStyle/>
                    <a:p>
                      <a:r>
                        <a:rPr lang="en-GB" dirty="0"/>
                        <a:t>Read2</a:t>
                      </a:r>
                    </a:p>
                  </a:txBody>
                  <a:tcPr/>
                </a:tc>
                <a:tc>
                  <a:txBody>
                    <a:bodyPr/>
                    <a:lstStyle/>
                    <a:p>
                      <a:r>
                        <a:rPr lang="en-GB" dirty="0"/>
                        <a:t>Insert Sequence 2N (opposite end)</a:t>
                      </a:r>
                    </a:p>
                  </a:txBody>
                  <a:tcPr/>
                </a:tc>
                <a:tc>
                  <a:txBody>
                    <a:bodyPr/>
                    <a:lstStyle/>
                    <a:p>
                      <a:r>
                        <a:rPr lang="en-GB" dirty="0"/>
                        <a:t>50bp</a:t>
                      </a:r>
                    </a:p>
                  </a:txBody>
                  <a:tcPr/>
                </a:tc>
                <a:extLst>
                  <a:ext uri="{0D108BD9-81ED-4DB2-BD59-A6C34878D82A}">
                    <a16:rowId xmlns:a16="http://schemas.microsoft.com/office/drawing/2014/main" val="2156552540"/>
                  </a:ext>
                </a:extLst>
              </a:tr>
            </a:tbl>
          </a:graphicData>
        </a:graphic>
      </p:graphicFrame>
    </p:spTree>
    <p:extLst>
      <p:ext uri="{BB962C8B-B14F-4D97-AF65-F5344CB8AC3E}">
        <p14:creationId xmlns:p14="http://schemas.microsoft.com/office/powerpoint/2010/main" val="1756644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119336" y="476672"/>
            <a:ext cx="7128792" cy="687881"/>
          </a:xfrm>
        </p:spPr>
        <p:txBody>
          <a:bodyPr/>
          <a:lstStyle/>
          <a:p>
            <a:r>
              <a:rPr lang="en-GB" dirty="0"/>
              <a:t>ATAC-</a:t>
            </a:r>
            <a:r>
              <a:rPr lang="en-GB" dirty="0" err="1"/>
              <a:t>seq</a:t>
            </a:r>
            <a:r>
              <a:rPr lang="en-GB" dirty="0"/>
              <a:t> + RNA-SEQ</a:t>
            </a:r>
          </a:p>
        </p:txBody>
      </p:sp>
      <p:pic>
        <p:nvPicPr>
          <p:cNvPr id="6" name="Picture 5">
            <a:extLst>
              <a:ext uri="{FF2B5EF4-FFF2-40B4-BE49-F238E27FC236}">
                <a16:creationId xmlns:a16="http://schemas.microsoft.com/office/drawing/2014/main" id="{9277F008-B061-4CF2-AE7D-67B33E244F47}"/>
              </a:ext>
            </a:extLst>
          </p:cNvPr>
          <p:cNvPicPr>
            <a:picLocks noChangeAspect="1"/>
          </p:cNvPicPr>
          <p:nvPr/>
        </p:nvPicPr>
        <p:blipFill>
          <a:blip r:embed="rId2"/>
          <a:stretch>
            <a:fillRect/>
          </a:stretch>
        </p:blipFill>
        <p:spPr>
          <a:xfrm>
            <a:off x="334656" y="1484784"/>
            <a:ext cx="5472608" cy="3391959"/>
          </a:xfrm>
          <a:prstGeom prst="rect">
            <a:avLst/>
          </a:prstGeom>
        </p:spPr>
      </p:pic>
      <p:pic>
        <p:nvPicPr>
          <p:cNvPr id="4" name="Picture 3">
            <a:extLst>
              <a:ext uri="{FF2B5EF4-FFF2-40B4-BE49-F238E27FC236}">
                <a16:creationId xmlns:a16="http://schemas.microsoft.com/office/drawing/2014/main" id="{AEB5A7E2-A9D7-48B9-A09D-EDAB05CA8D95}"/>
              </a:ext>
            </a:extLst>
          </p:cNvPr>
          <p:cNvPicPr>
            <a:picLocks noChangeAspect="1"/>
          </p:cNvPicPr>
          <p:nvPr/>
        </p:nvPicPr>
        <p:blipFill>
          <a:blip r:embed="rId3"/>
          <a:stretch>
            <a:fillRect/>
          </a:stretch>
        </p:blipFill>
        <p:spPr>
          <a:xfrm>
            <a:off x="5727888" y="1476256"/>
            <a:ext cx="6148600" cy="3593696"/>
          </a:xfrm>
          <a:prstGeom prst="rect">
            <a:avLst/>
          </a:prstGeom>
        </p:spPr>
      </p:pic>
      <p:sp>
        <p:nvSpPr>
          <p:cNvPr id="5" name="Rectangle 4">
            <a:extLst>
              <a:ext uri="{FF2B5EF4-FFF2-40B4-BE49-F238E27FC236}">
                <a16:creationId xmlns:a16="http://schemas.microsoft.com/office/drawing/2014/main" id="{9CEE3D0C-4BD9-4B79-973C-273734DD893D}"/>
              </a:ext>
            </a:extLst>
          </p:cNvPr>
          <p:cNvSpPr/>
          <p:nvPr/>
        </p:nvSpPr>
        <p:spPr>
          <a:xfrm>
            <a:off x="343144" y="4842543"/>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Tree>
    <p:extLst>
      <p:ext uri="{BB962C8B-B14F-4D97-AF65-F5344CB8AC3E}">
        <p14:creationId xmlns:p14="http://schemas.microsoft.com/office/powerpoint/2010/main" val="1147546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E999A-3BA6-44DE-848A-ED763E4F7AC1}"/>
              </a:ext>
            </a:extLst>
          </p:cNvPr>
          <p:cNvSpPr>
            <a:spLocks noGrp="1"/>
          </p:cNvSpPr>
          <p:nvPr>
            <p:ph type="title"/>
          </p:nvPr>
        </p:nvSpPr>
        <p:spPr>
          <a:xfrm>
            <a:off x="551384" y="332656"/>
            <a:ext cx="7488237" cy="687881"/>
          </a:xfrm>
        </p:spPr>
        <p:txBody>
          <a:bodyPr/>
          <a:lstStyle/>
          <a:p>
            <a:r>
              <a:rPr lang="en-GB" dirty="0" err="1"/>
              <a:t>TaRGETED</a:t>
            </a:r>
            <a:r>
              <a:rPr lang="en-GB" dirty="0"/>
              <a:t> panels</a:t>
            </a:r>
          </a:p>
        </p:txBody>
      </p:sp>
      <p:pic>
        <p:nvPicPr>
          <p:cNvPr id="3" name="Picture 2">
            <a:extLst>
              <a:ext uri="{FF2B5EF4-FFF2-40B4-BE49-F238E27FC236}">
                <a16:creationId xmlns:a16="http://schemas.microsoft.com/office/drawing/2014/main" id="{DF427DF5-0A2F-44DA-BAA8-1F7A82EC969B}"/>
              </a:ext>
            </a:extLst>
          </p:cNvPr>
          <p:cNvPicPr>
            <a:picLocks noChangeAspect="1"/>
          </p:cNvPicPr>
          <p:nvPr/>
        </p:nvPicPr>
        <p:blipFill>
          <a:blip r:embed="rId2"/>
          <a:stretch>
            <a:fillRect/>
          </a:stretch>
        </p:blipFill>
        <p:spPr>
          <a:xfrm>
            <a:off x="839416" y="3848888"/>
            <a:ext cx="6192688" cy="2781871"/>
          </a:xfrm>
          <a:prstGeom prst="rect">
            <a:avLst/>
          </a:prstGeom>
        </p:spPr>
      </p:pic>
      <p:pic>
        <p:nvPicPr>
          <p:cNvPr id="4" name="Picture 3">
            <a:extLst>
              <a:ext uri="{FF2B5EF4-FFF2-40B4-BE49-F238E27FC236}">
                <a16:creationId xmlns:a16="http://schemas.microsoft.com/office/drawing/2014/main" id="{E2D5A760-255F-49E0-844C-2F14778DC56C}"/>
              </a:ext>
            </a:extLst>
          </p:cNvPr>
          <p:cNvPicPr>
            <a:picLocks noChangeAspect="1"/>
          </p:cNvPicPr>
          <p:nvPr/>
        </p:nvPicPr>
        <p:blipFill>
          <a:blip r:embed="rId3"/>
          <a:stretch>
            <a:fillRect/>
          </a:stretch>
        </p:blipFill>
        <p:spPr>
          <a:xfrm>
            <a:off x="911424" y="1020537"/>
            <a:ext cx="6840760" cy="2828351"/>
          </a:xfrm>
          <a:prstGeom prst="rect">
            <a:avLst/>
          </a:prstGeom>
        </p:spPr>
      </p:pic>
      <p:sp>
        <p:nvSpPr>
          <p:cNvPr id="5" name="Rectangle 4">
            <a:extLst>
              <a:ext uri="{FF2B5EF4-FFF2-40B4-BE49-F238E27FC236}">
                <a16:creationId xmlns:a16="http://schemas.microsoft.com/office/drawing/2014/main" id="{B4174936-66BB-4FAF-9C99-062055DBA43A}"/>
              </a:ext>
            </a:extLst>
          </p:cNvPr>
          <p:cNvSpPr/>
          <p:nvPr/>
        </p:nvSpPr>
        <p:spPr>
          <a:xfrm>
            <a:off x="839416" y="6585302"/>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Tree>
    <p:extLst>
      <p:ext uri="{BB962C8B-B14F-4D97-AF65-F5344CB8AC3E}">
        <p14:creationId xmlns:p14="http://schemas.microsoft.com/office/powerpoint/2010/main" val="3818634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8436F5-D1DE-43EE-95F9-E55B496E345E}"/>
              </a:ext>
            </a:extLst>
          </p:cNvPr>
          <p:cNvPicPr>
            <a:picLocks noChangeAspect="1"/>
          </p:cNvPicPr>
          <p:nvPr/>
        </p:nvPicPr>
        <p:blipFill>
          <a:blip r:embed="rId2"/>
          <a:stretch>
            <a:fillRect/>
          </a:stretch>
        </p:blipFill>
        <p:spPr>
          <a:xfrm>
            <a:off x="0" y="1676441"/>
            <a:ext cx="12192000" cy="5172143"/>
          </a:xfrm>
          <a:prstGeom prst="rect">
            <a:avLst/>
          </a:prstGeom>
        </p:spPr>
      </p:pic>
      <p:sp>
        <p:nvSpPr>
          <p:cNvPr id="4" name="Title 3">
            <a:extLst>
              <a:ext uri="{FF2B5EF4-FFF2-40B4-BE49-F238E27FC236}">
                <a16:creationId xmlns:a16="http://schemas.microsoft.com/office/drawing/2014/main" id="{0BFEA6ED-1D53-4F8E-876E-2FAAEC783D3E}"/>
              </a:ext>
            </a:extLst>
          </p:cNvPr>
          <p:cNvSpPr txBox="1">
            <a:spLocks/>
          </p:cNvSpPr>
          <p:nvPr/>
        </p:nvSpPr>
        <p:spPr>
          <a:xfrm>
            <a:off x="551384" y="404664"/>
            <a:ext cx="7488237" cy="1334211"/>
          </a:xfrm>
          <a:prstGeom prst="rect">
            <a:avLst/>
          </a:prstGeom>
        </p:spPr>
        <p:txBody>
          <a:bodyPr vert="horz" wrap="square" lIns="0" tIns="0" rIns="0" bIns="0" rtlCol="0" anchor="ctr" anchorCtr="0">
            <a:spAutoFit/>
          </a:bodyPr>
          <a:lstStyle>
            <a:lvl1pPr algn="ctr" defTabSz="914400" rtl="0" eaLnBrk="1" latinLnBrk="0" hangingPunct="1">
              <a:lnSpc>
                <a:spcPct val="70000"/>
              </a:lnSpc>
              <a:spcBef>
                <a:spcPct val="0"/>
              </a:spcBef>
              <a:buNone/>
              <a:defRPr sz="6000" kern="1200" cap="all" baseline="0">
                <a:solidFill>
                  <a:schemeClr val="tx2"/>
                </a:solidFill>
                <a:latin typeface="+mj-lt"/>
                <a:ea typeface="+mj-ea"/>
                <a:cs typeface="+mj-cs"/>
              </a:defRPr>
            </a:lvl1pPr>
          </a:lstStyle>
          <a:p>
            <a:r>
              <a:rPr lang="en-GB"/>
              <a:t>Bulk vs single cell rna-seq</a:t>
            </a:r>
            <a:endParaRPr lang="en-GB" dirty="0"/>
          </a:p>
        </p:txBody>
      </p:sp>
      <p:sp>
        <p:nvSpPr>
          <p:cNvPr id="7" name="Rectangle 6">
            <a:extLst>
              <a:ext uri="{FF2B5EF4-FFF2-40B4-BE49-F238E27FC236}">
                <a16:creationId xmlns:a16="http://schemas.microsoft.com/office/drawing/2014/main" id="{49AD93BB-7E5A-449F-9368-A756041E0597}"/>
              </a:ext>
            </a:extLst>
          </p:cNvPr>
          <p:cNvSpPr/>
          <p:nvPr/>
        </p:nvSpPr>
        <p:spPr>
          <a:xfrm>
            <a:off x="6960096" y="6268670"/>
            <a:ext cx="4824536" cy="646331"/>
          </a:xfrm>
          <a:prstGeom prst="rect">
            <a:avLst/>
          </a:prstGeom>
        </p:spPr>
        <p:txBody>
          <a:bodyPr wrap="square">
            <a:spAutoFit/>
          </a:bodyPr>
          <a:lstStyle/>
          <a:p>
            <a:r>
              <a:rPr lang="en-GB" dirty="0"/>
              <a:t>Source: Sarah Boswell, Harvard Medical School, September 2020</a:t>
            </a:r>
          </a:p>
        </p:txBody>
      </p:sp>
    </p:spTree>
    <p:extLst>
      <p:ext uri="{BB962C8B-B14F-4D97-AF65-F5344CB8AC3E}">
        <p14:creationId xmlns:p14="http://schemas.microsoft.com/office/powerpoint/2010/main" val="180627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52D3-28DC-4840-917E-BD030CF0D601}"/>
              </a:ext>
            </a:extLst>
          </p:cNvPr>
          <p:cNvSpPr>
            <a:spLocks noGrp="1"/>
          </p:cNvSpPr>
          <p:nvPr>
            <p:ph type="title"/>
          </p:nvPr>
        </p:nvSpPr>
        <p:spPr>
          <a:xfrm>
            <a:off x="767408" y="260648"/>
            <a:ext cx="7488237" cy="1334211"/>
          </a:xfrm>
        </p:spPr>
        <p:txBody>
          <a:bodyPr/>
          <a:lstStyle/>
          <a:p>
            <a:r>
              <a:rPr lang="en-GB" dirty="0"/>
              <a:t>SPATIAL TRANSCRIPTOMICS</a:t>
            </a:r>
          </a:p>
        </p:txBody>
      </p:sp>
      <p:pic>
        <p:nvPicPr>
          <p:cNvPr id="3" name="Picture 2">
            <a:extLst>
              <a:ext uri="{FF2B5EF4-FFF2-40B4-BE49-F238E27FC236}">
                <a16:creationId xmlns:a16="http://schemas.microsoft.com/office/drawing/2014/main" id="{86579961-6F4B-4803-B6BB-8D88F394AC53}"/>
              </a:ext>
            </a:extLst>
          </p:cNvPr>
          <p:cNvPicPr>
            <a:picLocks noChangeAspect="1"/>
          </p:cNvPicPr>
          <p:nvPr/>
        </p:nvPicPr>
        <p:blipFill>
          <a:blip r:embed="rId2"/>
          <a:stretch>
            <a:fillRect/>
          </a:stretch>
        </p:blipFill>
        <p:spPr>
          <a:xfrm>
            <a:off x="222653" y="2204864"/>
            <a:ext cx="5011295" cy="1619537"/>
          </a:xfrm>
          <a:prstGeom prst="rect">
            <a:avLst/>
          </a:prstGeom>
        </p:spPr>
      </p:pic>
      <p:pic>
        <p:nvPicPr>
          <p:cNvPr id="4" name="Picture 3">
            <a:extLst>
              <a:ext uri="{FF2B5EF4-FFF2-40B4-BE49-F238E27FC236}">
                <a16:creationId xmlns:a16="http://schemas.microsoft.com/office/drawing/2014/main" id="{D806449B-A3FE-4B33-9D40-6B82FB2501F7}"/>
              </a:ext>
            </a:extLst>
          </p:cNvPr>
          <p:cNvPicPr>
            <a:picLocks noChangeAspect="1"/>
          </p:cNvPicPr>
          <p:nvPr/>
        </p:nvPicPr>
        <p:blipFill>
          <a:blip r:embed="rId3"/>
          <a:stretch>
            <a:fillRect/>
          </a:stretch>
        </p:blipFill>
        <p:spPr>
          <a:xfrm>
            <a:off x="15776" y="4577774"/>
            <a:ext cx="7474324" cy="1954715"/>
          </a:xfrm>
          <a:prstGeom prst="rect">
            <a:avLst/>
          </a:prstGeom>
        </p:spPr>
      </p:pic>
      <p:sp>
        <p:nvSpPr>
          <p:cNvPr id="5" name="Rectangle 4">
            <a:extLst>
              <a:ext uri="{FF2B5EF4-FFF2-40B4-BE49-F238E27FC236}">
                <a16:creationId xmlns:a16="http://schemas.microsoft.com/office/drawing/2014/main" id="{4D90D31E-361F-4FAA-A340-5A8B1374E0C8}"/>
              </a:ext>
            </a:extLst>
          </p:cNvPr>
          <p:cNvSpPr/>
          <p:nvPr/>
        </p:nvSpPr>
        <p:spPr>
          <a:xfrm>
            <a:off x="839416" y="6514928"/>
            <a:ext cx="4248472" cy="292388"/>
          </a:xfrm>
          <a:prstGeom prst="rect">
            <a:avLst/>
          </a:prstGeom>
        </p:spPr>
        <p:txBody>
          <a:bodyPr wrap="square">
            <a:spAutoFit/>
          </a:bodyPr>
          <a:lstStyle/>
          <a:p>
            <a:r>
              <a:rPr lang="en-GB" sz="1300" dirty="0">
                <a:solidFill>
                  <a:srgbClr val="153057"/>
                </a:solidFill>
                <a:latin typeface="+mj-lt"/>
              </a:rPr>
              <a:t>55ul spots -&gt; 1 and 10 cells captured per spot</a:t>
            </a:r>
            <a:endParaRPr lang="en-GB" sz="1300" dirty="0">
              <a:latin typeface="+mj-lt"/>
            </a:endParaRPr>
          </a:p>
        </p:txBody>
      </p:sp>
      <p:pic>
        <p:nvPicPr>
          <p:cNvPr id="6" name="Picture 5">
            <a:extLst>
              <a:ext uri="{FF2B5EF4-FFF2-40B4-BE49-F238E27FC236}">
                <a16:creationId xmlns:a16="http://schemas.microsoft.com/office/drawing/2014/main" id="{15202C43-855C-4388-BEB9-22FC8D00F70E}"/>
              </a:ext>
            </a:extLst>
          </p:cNvPr>
          <p:cNvPicPr>
            <a:picLocks noChangeAspect="1"/>
          </p:cNvPicPr>
          <p:nvPr/>
        </p:nvPicPr>
        <p:blipFill>
          <a:blip r:embed="rId4"/>
          <a:stretch>
            <a:fillRect/>
          </a:stretch>
        </p:blipFill>
        <p:spPr>
          <a:xfrm>
            <a:off x="5440825" y="1386288"/>
            <a:ext cx="6768266" cy="4085423"/>
          </a:xfrm>
          <a:prstGeom prst="rect">
            <a:avLst/>
          </a:prstGeom>
        </p:spPr>
      </p:pic>
      <p:sp>
        <p:nvSpPr>
          <p:cNvPr id="7" name="Rectangle 6">
            <a:extLst>
              <a:ext uri="{FF2B5EF4-FFF2-40B4-BE49-F238E27FC236}">
                <a16:creationId xmlns:a16="http://schemas.microsoft.com/office/drawing/2014/main" id="{8D45A550-C88F-439B-AF42-E4D61E252B47}"/>
              </a:ext>
            </a:extLst>
          </p:cNvPr>
          <p:cNvSpPr/>
          <p:nvPr/>
        </p:nvSpPr>
        <p:spPr>
          <a:xfrm>
            <a:off x="7474612" y="5526738"/>
            <a:ext cx="3312368" cy="261610"/>
          </a:xfrm>
          <a:prstGeom prst="rect">
            <a:avLst/>
          </a:prstGeom>
        </p:spPr>
        <p:txBody>
          <a:bodyPr wrap="square">
            <a:spAutoFit/>
          </a:bodyPr>
          <a:lstStyle/>
          <a:p>
            <a:r>
              <a:rPr lang="en-GB" sz="1100" dirty="0">
                <a:solidFill>
                  <a:schemeClr val="accent6">
                    <a:lumMod val="75000"/>
                  </a:schemeClr>
                </a:solidFill>
                <a:latin typeface="+mj-lt"/>
              </a:rPr>
              <a:t>Source: Liao et al. Trends in Biotechnology. (2020)</a:t>
            </a:r>
          </a:p>
        </p:txBody>
      </p:sp>
      <p:sp>
        <p:nvSpPr>
          <p:cNvPr id="8" name="Rectangle 7">
            <a:extLst>
              <a:ext uri="{FF2B5EF4-FFF2-40B4-BE49-F238E27FC236}">
                <a16:creationId xmlns:a16="http://schemas.microsoft.com/office/drawing/2014/main" id="{5AEAA60D-4594-4274-BB73-00D4BFB9D97C}"/>
              </a:ext>
            </a:extLst>
          </p:cNvPr>
          <p:cNvSpPr/>
          <p:nvPr/>
        </p:nvSpPr>
        <p:spPr>
          <a:xfrm>
            <a:off x="3361740" y="3717032"/>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
        <p:nvSpPr>
          <p:cNvPr id="9" name="Rectangle 8">
            <a:extLst>
              <a:ext uri="{FF2B5EF4-FFF2-40B4-BE49-F238E27FC236}">
                <a16:creationId xmlns:a16="http://schemas.microsoft.com/office/drawing/2014/main" id="{FEAD1D80-408A-443A-9644-C5EA40442480}"/>
              </a:ext>
            </a:extLst>
          </p:cNvPr>
          <p:cNvSpPr/>
          <p:nvPr/>
        </p:nvSpPr>
        <p:spPr>
          <a:xfrm>
            <a:off x="5556708" y="6466546"/>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Tree>
    <p:extLst>
      <p:ext uri="{BB962C8B-B14F-4D97-AF65-F5344CB8AC3E}">
        <p14:creationId xmlns:p14="http://schemas.microsoft.com/office/powerpoint/2010/main" val="1707671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52D3-28DC-4840-917E-BD030CF0D601}"/>
              </a:ext>
            </a:extLst>
          </p:cNvPr>
          <p:cNvSpPr>
            <a:spLocks noGrp="1"/>
          </p:cNvSpPr>
          <p:nvPr>
            <p:ph type="title"/>
          </p:nvPr>
        </p:nvSpPr>
        <p:spPr>
          <a:xfrm>
            <a:off x="767408" y="260648"/>
            <a:ext cx="7488237" cy="1334211"/>
          </a:xfrm>
        </p:spPr>
        <p:txBody>
          <a:bodyPr/>
          <a:lstStyle/>
          <a:p>
            <a:r>
              <a:rPr lang="en-GB" dirty="0"/>
              <a:t>SPATIAL TRANSCRIPTOMICS</a:t>
            </a:r>
          </a:p>
        </p:txBody>
      </p:sp>
      <p:pic>
        <p:nvPicPr>
          <p:cNvPr id="4" name="Picture 3">
            <a:extLst>
              <a:ext uri="{FF2B5EF4-FFF2-40B4-BE49-F238E27FC236}">
                <a16:creationId xmlns:a16="http://schemas.microsoft.com/office/drawing/2014/main" id="{CC0400C5-F7DA-49ED-A76D-69AE9F993A92}"/>
              </a:ext>
            </a:extLst>
          </p:cNvPr>
          <p:cNvPicPr>
            <a:picLocks noChangeAspect="1"/>
          </p:cNvPicPr>
          <p:nvPr/>
        </p:nvPicPr>
        <p:blipFill>
          <a:blip r:embed="rId2"/>
          <a:stretch>
            <a:fillRect/>
          </a:stretch>
        </p:blipFill>
        <p:spPr>
          <a:xfrm>
            <a:off x="263352" y="1405489"/>
            <a:ext cx="7488237" cy="2455559"/>
          </a:xfrm>
          <a:prstGeom prst="rect">
            <a:avLst/>
          </a:prstGeom>
        </p:spPr>
      </p:pic>
      <p:pic>
        <p:nvPicPr>
          <p:cNvPr id="7" name="Picture 6">
            <a:extLst>
              <a:ext uri="{FF2B5EF4-FFF2-40B4-BE49-F238E27FC236}">
                <a16:creationId xmlns:a16="http://schemas.microsoft.com/office/drawing/2014/main" id="{01A9779A-7B9D-4DC5-937B-C8B149350A34}"/>
              </a:ext>
            </a:extLst>
          </p:cNvPr>
          <p:cNvPicPr>
            <a:picLocks noChangeAspect="1"/>
          </p:cNvPicPr>
          <p:nvPr/>
        </p:nvPicPr>
        <p:blipFill>
          <a:blip r:embed="rId3"/>
          <a:stretch>
            <a:fillRect/>
          </a:stretch>
        </p:blipFill>
        <p:spPr>
          <a:xfrm>
            <a:off x="1019138" y="4005064"/>
            <a:ext cx="5976664" cy="2721083"/>
          </a:xfrm>
          <a:prstGeom prst="rect">
            <a:avLst/>
          </a:prstGeom>
        </p:spPr>
      </p:pic>
      <p:sp>
        <p:nvSpPr>
          <p:cNvPr id="8" name="Rectangle 7">
            <a:extLst>
              <a:ext uri="{FF2B5EF4-FFF2-40B4-BE49-F238E27FC236}">
                <a16:creationId xmlns:a16="http://schemas.microsoft.com/office/drawing/2014/main" id="{C09825D8-9D41-4586-8E42-89DD909CC869}"/>
              </a:ext>
            </a:extLst>
          </p:cNvPr>
          <p:cNvSpPr/>
          <p:nvPr/>
        </p:nvSpPr>
        <p:spPr>
          <a:xfrm>
            <a:off x="7500583" y="6454625"/>
            <a:ext cx="1510124" cy="261610"/>
          </a:xfrm>
          <a:prstGeom prst="rect">
            <a:avLst/>
          </a:prstGeom>
        </p:spPr>
        <p:txBody>
          <a:bodyPr wrap="square">
            <a:spAutoFit/>
          </a:bodyPr>
          <a:lstStyle/>
          <a:p>
            <a:r>
              <a:rPr lang="en-GB" sz="1100" dirty="0">
                <a:solidFill>
                  <a:schemeClr val="accent6">
                    <a:lumMod val="75000"/>
                  </a:schemeClr>
                </a:solidFill>
                <a:latin typeface="+mj-lt"/>
              </a:rPr>
              <a:t>Source: 10x Genomics</a:t>
            </a:r>
          </a:p>
        </p:txBody>
      </p:sp>
    </p:spTree>
    <p:extLst>
      <p:ext uri="{BB962C8B-B14F-4D97-AF65-F5344CB8AC3E}">
        <p14:creationId xmlns:p14="http://schemas.microsoft.com/office/powerpoint/2010/main" val="1921346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551384" y="413692"/>
            <a:ext cx="7488237" cy="687881"/>
          </a:xfrm>
        </p:spPr>
        <p:txBody>
          <a:bodyPr/>
          <a:lstStyle/>
          <a:p>
            <a:r>
              <a:rPr lang="en-GB" dirty="0"/>
              <a:t>Experimental design</a:t>
            </a:r>
          </a:p>
        </p:txBody>
      </p:sp>
      <p:pic>
        <p:nvPicPr>
          <p:cNvPr id="5" name="Picture 4">
            <a:extLst>
              <a:ext uri="{FF2B5EF4-FFF2-40B4-BE49-F238E27FC236}">
                <a16:creationId xmlns:a16="http://schemas.microsoft.com/office/drawing/2014/main" id="{AC83D531-6368-4AC2-B20D-7DEC0BB78A77}"/>
              </a:ext>
            </a:extLst>
          </p:cNvPr>
          <p:cNvPicPr>
            <a:picLocks noChangeAspect="1"/>
          </p:cNvPicPr>
          <p:nvPr/>
        </p:nvPicPr>
        <p:blipFill>
          <a:blip r:embed="rId2"/>
          <a:stretch>
            <a:fillRect/>
          </a:stretch>
        </p:blipFill>
        <p:spPr>
          <a:xfrm>
            <a:off x="4799856" y="2453599"/>
            <a:ext cx="5828332" cy="2507878"/>
          </a:xfrm>
          <a:prstGeom prst="rect">
            <a:avLst/>
          </a:prstGeom>
        </p:spPr>
      </p:pic>
      <p:pic>
        <p:nvPicPr>
          <p:cNvPr id="21506" name="Picture 2" descr="https://www.frontiersin.org/files/Articles/391125/fcell-06-00108-HTML/image_m/fcell-06-00108-g001.jpg">
            <a:extLst>
              <a:ext uri="{FF2B5EF4-FFF2-40B4-BE49-F238E27FC236}">
                <a16:creationId xmlns:a16="http://schemas.microsoft.com/office/drawing/2014/main" id="{5D3FA9B7-EA60-4689-A278-B3515CE72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203141"/>
            <a:ext cx="4431444" cy="50873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B978B0E-4019-419E-9FCB-00531D8B5089}"/>
              </a:ext>
            </a:extLst>
          </p:cNvPr>
          <p:cNvSpPr/>
          <p:nvPr/>
        </p:nvSpPr>
        <p:spPr>
          <a:xfrm>
            <a:off x="5591944" y="5085184"/>
            <a:ext cx="4248472" cy="261610"/>
          </a:xfrm>
          <a:prstGeom prst="rect">
            <a:avLst/>
          </a:prstGeom>
        </p:spPr>
        <p:txBody>
          <a:bodyPr wrap="square">
            <a:spAutoFit/>
          </a:bodyPr>
          <a:lstStyle/>
          <a:p>
            <a:r>
              <a:rPr lang="en-GB" sz="1100" dirty="0">
                <a:solidFill>
                  <a:schemeClr val="accent6">
                    <a:lumMod val="75000"/>
                  </a:schemeClr>
                </a:solidFill>
              </a:rPr>
              <a:t>Source: Baran-Gale et al. Brief </a:t>
            </a:r>
            <a:r>
              <a:rPr lang="en-GB" sz="1100" dirty="0" err="1">
                <a:solidFill>
                  <a:schemeClr val="accent6">
                    <a:lumMod val="75000"/>
                  </a:schemeClr>
                </a:solidFill>
              </a:rPr>
              <a:t>Func</a:t>
            </a:r>
            <a:r>
              <a:rPr lang="en-GB" sz="1100" dirty="0">
                <a:solidFill>
                  <a:schemeClr val="accent6">
                    <a:lumMod val="75000"/>
                  </a:schemeClr>
                </a:solidFill>
              </a:rPr>
              <a:t> Genomics. 17</a:t>
            </a:r>
            <a:r>
              <a:rPr lang="en-GB" sz="1100" dirty="0"/>
              <a:t> </a:t>
            </a:r>
            <a:r>
              <a:rPr lang="en-GB" sz="1100" dirty="0">
                <a:solidFill>
                  <a:schemeClr val="accent6">
                    <a:lumMod val="75000"/>
                  </a:schemeClr>
                </a:solidFill>
              </a:rPr>
              <a:t>(4):233–239. (2018)</a:t>
            </a:r>
          </a:p>
        </p:txBody>
      </p:sp>
      <p:sp>
        <p:nvSpPr>
          <p:cNvPr id="4" name="Rectangle 3">
            <a:extLst>
              <a:ext uri="{FF2B5EF4-FFF2-40B4-BE49-F238E27FC236}">
                <a16:creationId xmlns:a16="http://schemas.microsoft.com/office/drawing/2014/main" id="{43A2AB22-0E9B-40DE-A518-FF31654D9B32}"/>
              </a:ext>
            </a:extLst>
          </p:cNvPr>
          <p:cNvSpPr/>
          <p:nvPr/>
        </p:nvSpPr>
        <p:spPr>
          <a:xfrm>
            <a:off x="665517" y="6313503"/>
            <a:ext cx="6096000" cy="261610"/>
          </a:xfrm>
          <a:prstGeom prst="rect">
            <a:avLst/>
          </a:prstGeom>
        </p:spPr>
        <p:txBody>
          <a:bodyPr>
            <a:spAutoFit/>
          </a:bodyPr>
          <a:lstStyle/>
          <a:p>
            <a:r>
              <a:rPr lang="en-GB" sz="1100" dirty="0">
                <a:solidFill>
                  <a:schemeClr val="accent6">
                    <a:lumMod val="75000"/>
                  </a:schemeClr>
                </a:solidFill>
                <a:latin typeface="+mj-lt"/>
              </a:rPr>
              <a:t>Source: Nguyen QH et al. </a:t>
            </a:r>
            <a:r>
              <a:rPr lang="en-GB" sz="1100" i="1" dirty="0">
                <a:solidFill>
                  <a:schemeClr val="accent6">
                    <a:lumMod val="75000"/>
                  </a:schemeClr>
                </a:solidFill>
                <a:latin typeface="+mj-lt"/>
              </a:rPr>
              <a:t>Front Cell Dev </a:t>
            </a:r>
            <a:r>
              <a:rPr lang="en-GB" sz="1100" i="1" dirty="0" err="1">
                <a:solidFill>
                  <a:schemeClr val="accent6">
                    <a:lumMod val="75000"/>
                  </a:schemeClr>
                </a:solidFill>
                <a:latin typeface="+mj-lt"/>
              </a:rPr>
              <a:t>Biol</a:t>
            </a:r>
            <a:r>
              <a:rPr lang="en-GB" sz="1100" i="1" dirty="0">
                <a:solidFill>
                  <a:schemeClr val="accent6">
                    <a:lumMod val="75000"/>
                  </a:schemeClr>
                </a:solidFill>
                <a:latin typeface="+mj-lt"/>
              </a:rPr>
              <a:t> </a:t>
            </a:r>
            <a:r>
              <a:rPr lang="en-GB" sz="1100" dirty="0">
                <a:solidFill>
                  <a:schemeClr val="accent6">
                    <a:lumMod val="75000"/>
                  </a:schemeClr>
                </a:solidFill>
                <a:latin typeface="+mj-lt"/>
              </a:rPr>
              <a:t>6:108. (2018)</a:t>
            </a:r>
          </a:p>
        </p:txBody>
      </p:sp>
    </p:spTree>
    <p:extLst>
      <p:ext uri="{BB962C8B-B14F-4D97-AF65-F5344CB8AC3E}">
        <p14:creationId xmlns:p14="http://schemas.microsoft.com/office/powerpoint/2010/main" val="386224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E0519-30A6-4435-8D28-0EAC9E8A2FD1}"/>
              </a:ext>
            </a:extLst>
          </p:cNvPr>
          <p:cNvSpPr>
            <a:spLocks noGrp="1"/>
          </p:cNvSpPr>
          <p:nvPr>
            <p:ph type="title"/>
          </p:nvPr>
        </p:nvSpPr>
        <p:spPr>
          <a:xfrm>
            <a:off x="551384" y="548680"/>
            <a:ext cx="7920880" cy="458587"/>
          </a:xfrm>
        </p:spPr>
        <p:txBody>
          <a:bodyPr/>
          <a:lstStyle/>
          <a:p>
            <a:r>
              <a:rPr lang="en-GB" sz="4000" dirty="0"/>
              <a:t>What platform Should I use?</a:t>
            </a:r>
          </a:p>
        </p:txBody>
      </p:sp>
      <p:sp>
        <p:nvSpPr>
          <p:cNvPr id="3" name="Rectangle 2">
            <a:extLst>
              <a:ext uri="{FF2B5EF4-FFF2-40B4-BE49-F238E27FC236}">
                <a16:creationId xmlns:a16="http://schemas.microsoft.com/office/drawing/2014/main" id="{7B96499F-DFD4-4701-A5FB-84D22050076D}"/>
              </a:ext>
            </a:extLst>
          </p:cNvPr>
          <p:cNvSpPr/>
          <p:nvPr/>
        </p:nvSpPr>
        <p:spPr>
          <a:xfrm>
            <a:off x="623392" y="1124744"/>
            <a:ext cx="8424936" cy="5755422"/>
          </a:xfrm>
          <a:prstGeom prst="rect">
            <a:avLst/>
          </a:prstGeom>
        </p:spPr>
        <p:txBody>
          <a:bodyPr wrap="square">
            <a:spAutoFit/>
          </a:bodyPr>
          <a:lstStyle/>
          <a:p>
            <a:pPr>
              <a:spcAft>
                <a:spcPts val="1600"/>
              </a:spcAft>
            </a:pPr>
            <a:r>
              <a:rPr lang="en-GB" dirty="0">
                <a:solidFill>
                  <a:schemeClr val="accent6">
                    <a:lumMod val="10000"/>
                  </a:schemeClr>
                </a:solidFill>
                <a:latin typeface="+mj-lt"/>
              </a:rPr>
              <a:t>Choose protocol based on:</a:t>
            </a:r>
          </a:p>
          <a:p>
            <a:r>
              <a:rPr lang="en-GB" dirty="0">
                <a:solidFill>
                  <a:schemeClr val="accent6">
                    <a:lumMod val="10000"/>
                  </a:schemeClr>
                </a:solidFill>
                <a:latin typeface="+mj-lt"/>
              </a:rPr>
              <a:t>- Throughput (number of cells per reaction )</a:t>
            </a:r>
          </a:p>
          <a:p>
            <a:r>
              <a:rPr lang="en-GB" dirty="0">
                <a:solidFill>
                  <a:schemeClr val="accent6">
                    <a:lumMod val="10000"/>
                  </a:schemeClr>
                </a:solidFill>
                <a:latin typeface="+mj-lt"/>
              </a:rPr>
              <a:t>- Sample of origin</a:t>
            </a:r>
          </a:p>
          <a:p>
            <a:r>
              <a:rPr lang="en-GB" dirty="0">
                <a:solidFill>
                  <a:schemeClr val="accent6">
                    <a:lumMod val="10000"/>
                  </a:schemeClr>
                </a:solidFill>
                <a:latin typeface="+mj-lt"/>
              </a:rPr>
              <a:t>- Cost / Labour / Time limitations</a:t>
            </a:r>
          </a:p>
          <a:p>
            <a:r>
              <a:rPr lang="en-GB" dirty="0">
                <a:solidFill>
                  <a:schemeClr val="accent6">
                    <a:lumMod val="10000"/>
                  </a:schemeClr>
                </a:solidFill>
                <a:latin typeface="+mj-lt"/>
              </a:rPr>
              <a:t>- Gene body coverage: 5’/ 3’ biased or full-length?</a:t>
            </a:r>
          </a:p>
          <a:p>
            <a:r>
              <a:rPr lang="en-GB" dirty="0">
                <a:solidFill>
                  <a:schemeClr val="accent6">
                    <a:lumMod val="10000"/>
                  </a:schemeClr>
                </a:solidFill>
                <a:latin typeface="+mj-lt"/>
              </a:rPr>
              <a:t>- UMI vs no-UMI</a:t>
            </a:r>
          </a:p>
          <a:p>
            <a:r>
              <a:rPr lang="en-GB" dirty="0">
                <a:solidFill>
                  <a:schemeClr val="accent6">
                    <a:lumMod val="10000"/>
                  </a:schemeClr>
                </a:solidFill>
                <a:latin typeface="+mj-lt"/>
              </a:rPr>
              <a:t>- Sequencing depth per cell</a:t>
            </a:r>
          </a:p>
          <a:p>
            <a:endParaRPr lang="en-GB" dirty="0">
              <a:solidFill>
                <a:schemeClr val="accent6">
                  <a:lumMod val="10000"/>
                </a:schemeClr>
              </a:solidFill>
              <a:latin typeface="+mj-lt"/>
            </a:endParaRPr>
          </a:p>
          <a:p>
            <a:pPr>
              <a:spcAft>
                <a:spcPts val="1600"/>
              </a:spcAft>
            </a:pPr>
            <a:r>
              <a:rPr lang="en-GB" dirty="0">
                <a:solidFill>
                  <a:schemeClr val="accent6">
                    <a:lumMod val="10000"/>
                  </a:schemeClr>
                </a:solidFill>
                <a:latin typeface="+mj-lt"/>
              </a:rPr>
              <a:t>Examples:</a:t>
            </a:r>
          </a:p>
          <a:p>
            <a:pPr marL="171450" indent="-171450">
              <a:spcAft>
                <a:spcPts val="1600"/>
              </a:spcAft>
              <a:buFontTx/>
              <a:buChar char="-"/>
            </a:pPr>
            <a:r>
              <a:rPr lang="en-GB" dirty="0">
                <a:solidFill>
                  <a:schemeClr val="accent6">
                    <a:lumMod val="10000"/>
                  </a:schemeClr>
                </a:solidFill>
                <a:latin typeface="+mj-lt"/>
              </a:rPr>
              <a:t>If you sample is fairly homogeneous – bulk </a:t>
            </a:r>
            <a:r>
              <a:rPr lang="en-GB" dirty="0" err="1">
                <a:solidFill>
                  <a:schemeClr val="accent6">
                    <a:lumMod val="10000"/>
                  </a:schemeClr>
                </a:solidFill>
                <a:latin typeface="+mj-lt"/>
              </a:rPr>
              <a:t>RNAseq</a:t>
            </a:r>
            <a:endParaRPr lang="en-GB" dirty="0">
              <a:solidFill>
                <a:schemeClr val="accent6">
                  <a:lumMod val="10000"/>
                </a:schemeClr>
              </a:solidFill>
              <a:latin typeface="+mj-lt"/>
            </a:endParaRPr>
          </a:p>
          <a:p>
            <a:pPr marL="171450" indent="-171450">
              <a:spcAft>
                <a:spcPts val="1600"/>
              </a:spcAft>
              <a:buFontTx/>
              <a:buChar char="-"/>
            </a:pPr>
            <a:r>
              <a:rPr lang="en-GB" dirty="0">
                <a:solidFill>
                  <a:schemeClr val="accent6">
                    <a:lumMod val="10000"/>
                  </a:schemeClr>
                </a:solidFill>
                <a:latin typeface="+mj-lt"/>
              </a:rPr>
              <a:t>If your sample is limited in cell number – plate-based method</a:t>
            </a:r>
          </a:p>
          <a:p>
            <a:pPr marL="171450" indent="-171450">
              <a:spcAft>
                <a:spcPts val="1600"/>
              </a:spcAft>
              <a:buFontTx/>
              <a:buChar char="-"/>
            </a:pPr>
            <a:r>
              <a:rPr lang="en-GB" dirty="0">
                <a:solidFill>
                  <a:schemeClr val="accent6">
                    <a:lumMod val="10000"/>
                  </a:schemeClr>
                </a:solidFill>
                <a:latin typeface="+mj-lt"/>
              </a:rPr>
              <a:t>If you want re-annotate the transcriptome and discover new isoforms – full-length coverage (SMART-seq2) </a:t>
            </a:r>
          </a:p>
          <a:p>
            <a:pPr marL="171450" indent="-171450">
              <a:spcAft>
                <a:spcPts val="1600"/>
              </a:spcAft>
              <a:buFontTx/>
              <a:buChar char="-"/>
            </a:pPr>
            <a:r>
              <a:rPr lang="en-GB" dirty="0">
                <a:solidFill>
                  <a:schemeClr val="accent6">
                    <a:lumMod val="10000"/>
                  </a:schemeClr>
                </a:solidFill>
                <a:latin typeface="+mj-lt"/>
              </a:rPr>
              <a:t>If you are looking to classify all cell types in a diverse tissue - high throughput</a:t>
            </a:r>
          </a:p>
          <a:p>
            <a:pPr marL="171450" indent="-171450">
              <a:spcAft>
                <a:spcPts val="1600"/>
              </a:spcAft>
              <a:buFontTx/>
              <a:buChar char="-"/>
            </a:pPr>
            <a:r>
              <a:rPr lang="en-GB" dirty="0">
                <a:solidFill>
                  <a:schemeClr val="accent6">
                    <a:lumMod val="10000"/>
                  </a:schemeClr>
                </a:solidFill>
                <a:latin typeface="+mj-lt"/>
              </a:rPr>
              <a:t>If you have only archival human samples – nuclei isolation</a:t>
            </a:r>
            <a:br>
              <a:rPr lang="en-GB" dirty="0">
                <a:solidFill>
                  <a:schemeClr val="accent6">
                    <a:lumMod val="10000"/>
                  </a:schemeClr>
                </a:solidFill>
                <a:latin typeface="+mj-lt"/>
              </a:rPr>
            </a:br>
            <a:endParaRPr lang="en-GB" dirty="0">
              <a:solidFill>
                <a:schemeClr val="accent6">
                  <a:lumMod val="10000"/>
                </a:schemeClr>
              </a:solidFill>
              <a:latin typeface="+mj-lt"/>
            </a:endParaRPr>
          </a:p>
        </p:txBody>
      </p:sp>
    </p:spTree>
    <p:extLst>
      <p:ext uri="{BB962C8B-B14F-4D97-AF65-F5344CB8AC3E}">
        <p14:creationId xmlns:p14="http://schemas.microsoft.com/office/powerpoint/2010/main" val="521768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D38DB3D-EFE3-4612-AD5A-4A4C8D66AE38}"/>
              </a:ext>
            </a:extLst>
          </p:cNvPr>
          <p:cNvSpPr>
            <a:spLocks noGrp="1"/>
          </p:cNvSpPr>
          <p:nvPr>
            <p:ph type="pic" sz="quarter" idx="10"/>
          </p:nvPr>
        </p:nvSpPr>
        <p:spPr>
          <a:xfrm>
            <a:off x="7297125" y="0"/>
            <a:ext cx="4919555" cy="6858000"/>
          </a:xfrm>
        </p:spPr>
      </p:sp>
      <p:pic>
        <p:nvPicPr>
          <p:cNvPr id="7" name="Picture 6">
            <a:extLst>
              <a:ext uri="{FF2B5EF4-FFF2-40B4-BE49-F238E27FC236}">
                <a16:creationId xmlns:a16="http://schemas.microsoft.com/office/drawing/2014/main" id="{49547667-7160-8C4A-87FA-5F453DFB7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6021288"/>
            <a:ext cx="2880320" cy="595402"/>
          </a:xfrm>
          <a:prstGeom prst="rect">
            <a:avLst/>
          </a:prstGeom>
        </p:spPr>
      </p:pic>
      <p:sp>
        <p:nvSpPr>
          <p:cNvPr id="4" name="Content Placeholder 5">
            <a:extLst>
              <a:ext uri="{FF2B5EF4-FFF2-40B4-BE49-F238E27FC236}">
                <a16:creationId xmlns:a16="http://schemas.microsoft.com/office/drawing/2014/main" id="{006367E2-8C07-41AA-BBC6-35C9172BB012}"/>
              </a:ext>
            </a:extLst>
          </p:cNvPr>
          <p:cNvSpPr txBox="1">
            <a:spLocks/>
          </p:cNvSpPr>
          <p:nvPr/>
        </p:nvSpPr>
        <p:spPr>
          <a:xfrm>
            <a:off x="841641" y="1762376"/>
            <a:ext cx="7774639" cy="3447098"/>
          </a:xfrm>
          <a:prstGeom prst="rect">
            <a:avLst/>
          </a:prstGeom>
        </p:spPr>
        <p:txBody>
          <a:bodyPr/>
          <a:lstStyle>
            <a:lvl1pPr marL="0" indent="0" algn="l" defTabSz="914400" rtl="0" eaLnBrk="1" latinLnBrk="0" hangingPunct="1">
              <a:lnSpc>
                <a:spcPct val="100000"/>
              </a:lnSpc>
              <a:spcBef>
                <a:spcPts val="600"/>
              </a:spcBef>
              <a:buFont typeface="Arial" panose="020B0604020202020204" pitchFamily="34" charset="0"/>
              <a:buNone/>
              <a:defRPr sz="2400" kern="1200">
                <a:solidFill>
                  <a:schemeClr val="tx1"/>
                </a:solidFill>
                <a:latin typeface="+mn-lt"/>
                <a:ea typeface="+mn-ea"/>
                <a:cs typeface="+mn-cs"/>
              </a:defRPr>
            </a:lvl1pPr>
            <a:lvl2pPr marL="358775" indent="-358775" algn="l" defTabSz="914400" rtl="0" eaLnBrk="1" latinLnBrk="0" hangingPunct="1">
              <a:lnSpc>
                <a:spcPct val="100000"/>
              </a:lnSpc>
              <a:spcBef>
                <a:spcPts val="600"/>
              </a:spcBef>
              <a:spcAft>
                <a:spcPts val="300"/>
              </a:spcAft>
              <a:buClr>
                <a:schemeClr val="bg2"/>
              </a:buClr>
              <a:buFont typeface="Arial" panose="020B0604020202020204" pitchFamily="34" charset="0"/>
              <a:buChar char="‒"/>
              <a:defRPr sz="2000" kern="1200">
                <a:solidFill>
                  <a:schemeClr val="tx1"/>
                </a:solidFill>
                <a:latin typeface="+mn-lt"/>
                <a:ea typeface="+mn-ea"/>
                <a:cs typeface="+mn-cs"/>
              </a:defRPr>
            </a:lvl2pPr>
            <a:lvl3pPr marL="631825" indent="-273050"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800" kern="1200">
                <a:solidFill>
                  <a:schemeClr val="tx1"/>
                </a:solidFill>
                <a:latin typeface="+mn-lt"/>
                <a:ea typeface="+mn-ea"/>
                <a:cs typeface="+mn-cs"/>
              </a:defRPr>
            </a:lvl3pPr>
            <a:lvl4pPr marL="990600" indent="-35877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600" kern="1200">
                <a:solidFill>
                  <a:schemeClr val="tx1"/>
                </a:solidFill>
                <a:latin typeface="+mn-lt"/>
                <a:ea typeface="+mn-ea"/>
                <a:cs typeface="+mn-cs"/>
              </a:defRPr>
            </a:lvl4pPr>
            <a:lvl5pPr marL="1254125" indent="-263525" algn="l" defTabSz="914400" rtl="0" eaLnBrk="1" latinLnBrk="0" hangingPunct="1">
              <a:lnSpc>
                <a:spcPct val="100000"/>
              </a:lnSpc>
              <a:spcBef>
                <a:spcPts val="0"/>
              </a:spcBef>
              <a:spcAft>
                <a:spcPts val="300"/>
              </a:spcAft>
              <a:buClr>
                <a:schemeClr val="bg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GB" sz="900" dirty="0"/>
          </a:p>
        </p:txBody>
      </p:sp>
      <p:sp>
        <p:nvSpPr>
          <p:cNvPr id="5" name="Title 3">
            <a:extLst>
              <a:ext uri="{FF2B5EF4-FFF2-40B4-BE49-F238E27FC236}">
                <a16:creationId xmlns:a16="http://schemas.microsoft.com/office/drawing/2014/main" id="{61FD76D4-A05F-425D-B2EA-579EC3F5C1C5}"/>
              </a:ext>
            </a:extLst>
          </p:cNvPr>
          <p:cNvSpPr txBox="1">
            <a:spLocks/>
          </p:cNvSpPr>
          <p:nvPr/>
        </p:nvSpPr>
        <p:spPr>
          <a:xfrm>
            <a:off x="191344" y="668588"/>
            <a:ext cx="7488237" cy="687881"/>
          </a:xfrm>
          <a:prstGeom prst="rect">
            <a:avLst/>
          </a:prstGeom>
          <a:ln>
            <a:noFill/>
          </a:ln>
        </p:spPr>
        <p:txBody>
          <a:bodyPr vert="horz" lIns="0" tIns="0" rIns="0" bIns="0" rtlCol="0" anchor="ctr" anchorCtr="0">
            <a:noAutofit/>
          </a:bodyPr>
          <a:lstStyle>
            <a:lvl1pPr algn="ctr" defTabSz="914400" rtl="0" eaLnBrk="1" latinLnBrk="0" hangingPunct="1">
              <a:lnSpc>
                <a:spcPct val="70000"/>
              </a:lnSpc>
              <a:spcBef>
                <a:spcPct val="0"/>
              </a:spcBef>
              <a:buNone/>
              <a:defRPr sz="6000" kern="1200" cap="all" baseline="0">
                <a:solidFill>
                  <a:schemeClr val="bg1"/>
                </a:solidFill>
                <a:latin typeface="+mj-lt"/>
                <a:ea typeface="+mj-ea"/>
                <a:cs typeface="+mj-cs"/>
              </a:defRPr>
            </a:lvl1pPr>
          </a:lstStyle>
          <a:p>
            <a:r>
              <a:rPr lang="en-GB"/>
              <a:t>Literature:</a:t>
            </a:r>
            <a:endParaRPr lang="en-GB" dirty="0"/>
          </a:p>
        </p:txBody>
      </p:sp>
      <p:sp>
        <p:nvSpPr>
          <p:cNvPr id="3" name="Rectangle 2">
            <a:extLst>
              <a:ext uri="{FF2B5EF4-FFF2-40B4-BE49-F238E27FC236}">
                <a16:creationId xmlns:a16="http://schemas.microsoft.com/office/drawing/2014/main" id="{C0E6431C-4491-4359-8E0B-ECF6746B6E9F}"/>
              </a:ext>
            </a:extLst>
          </p:cNvPr>
          <p:cNvSpPr/>
          <p:nvPr/>
        </p:nvSpPr>
        <p:spPr>
          <a:xfrm>
            <a:off x="352929" y="1356469"/>
            <a:ext cx="6096000" cy="4616648"/>
          </a:xfrm>
          <a:prstGeom prst="rect">
            <a:avLst/>
          </a:prstGeom>
        </p:spPr>
        <p:txBody>
          <a:bodyPr>
            <a:spAutoFit/>
          </a:bodyPr>
          <a:lstStyle/>
          <a:p>
            <a:r>
              <a:rPr lang="en-GB" sz="600" dirty="0" err="1">
                <a:solidFill>
                  <a:schemeClr val="bg1"/>
                </a:solidFill>
              </a:rPr>
              <a:t>Pijuan</a:t>
            </a:r>
            <a:r>
              <a:rPr lang="en-GB" sz="600" dirty="0">
                <a:solidFill>
                  <a:schemeClr val="bg1"/>
                </a:solidFill>
              </a:rPr>
              <a:t>-Sala, B., Griffiths, J.A., Guibentif, C. et al. A single-cell molecular map of mouse gastrulation and early organogenesis. Nature 566, 490–495 (2019). </a:t>
            </a:r>
          </a:p>
          <a:p>
            <a:endParaRPr lang="en-GB" sz="600" dirty="0">
              <a:solidFill>
                <a:schemeClr val="bg1"/>
              </a:solidFill>
            </a:endParaRPr>
          </a:p>
          <a:p>
            <a:r>
              <a:rPr lang="en-GB" sz="600" dirty="0">
                <a:solidFill>
                  <a:schemeClr val="bg1"/>
                </a:solidFill>
              </a:rPr>
              <a:t>Wilk, A.J., </a:t>
            </a:r>
            <a:r>
              <a:rPr lang="en-GB" sz="600" dirty="0" err="1">
                <a:solidFill>
                  <a:schemeClr val="bg1"/>
                </a:solidFill>
              </a:rPr>
              <a:t>Rustagi</a:t>
            </a:r>
            <a:r>
              <a:rPr lang="en-GB" sz="600" dirty="0">
                <a:solidFill>
                  <a:schemeClr val="bg1"/>
                </a:solidFill>
              </a:rPr>
              <a:t>, A., Zhao, N.Q. et al. A single-cell atlas of the peripheral immune response in patients with severe COVID-19. Nat Med 26, 1070–1076 (2020). </a:t>
            </a:r>
          </a:p>
          <a:p>
            <a:endParaRPr lang="en-GB" sz="600" dirty="0">
              <a:solidFill>
                <a:schemeClr val="bg1"/>
              </a:solidFill>
            </a:endParaRPr>
          </a:p>
          <a:p>
            <a:r>
              <a:rPr lang="en-GB" sz="600" dirty="0" err="1">
                <a:solidFill>
                  <a:schemeClr val="bg1"/>
                </a:solidFill>
              </a:rPr>
              <a:t>Plasschaert</a:t>
            </a:r>
            <a:r>
              <a:rPr lang="en-GB" sz="600" dirty="0">
                <a:solidFill>
                  <a:schemeClr val="bg1"/>
                </a:solidFill>
              </a:rPr>
              <a:t>, L.W., </a:t>
            </a:r>
            <a:r>
              <a:rPr lang="en-GB" sz="600" dirty="0" err="1">
                <a:solidFill>
                  <a:schemeClr val="bg1"/>
                </a:solidFill>
              </a:rPr>
              <a:t>Žilionis</a:t>
            </a:r>
            <a:r>
              <a:rPr lang="en-GB" sz="600" dirty="0">
                <a:solidFill>
                  <a:schemeClr val="bg1"/>
                </a:solidFill>
              </a:rPr>
              <a:t>, R., Choo-Wing, R. et al. A single-cell atlas of the airway epithelium reveals the CFTR-rich pulmonary </a:t>
            </a:r>
            <a:r>
              <a:rPr lang="en-GB" sz="600" dirty="0" err="1">
                <a:solidFill>
                  <a:schemeClr val="bg1"/>
                </a:solidFill>
              </a:rPr>
              <a:t>ionocyte</a:t>
            </a:r>
            <a:r>
              <a:rPr lang="en-GB" sz="600" dirty="0">
                <a:solidFill>
                  <a:schemeClr val="bg1"/>
                </a:solidFill>
              </a:rPr>
              <a:t>. Nature 560, 377–381 (2018). </a:t>
            </a:r>
          </a:p>
          <a:p>
            <a:endParaRPr lang="en-GB" sz="600" dirty="0">
              <a:solidFill>
                <a:schemeClr val="bg1"/>
              </a:solidFill>
            </a:endParaRPr>
          </a:p>
          <a:p>
            <a:r>
              <a:rPr lang="en-GB" sz="600" dirty="0" err="1">
                <a:solidFill>
                  <a:schemeClr val="bg1"/>
                </a:solidFill>
              </a:rPr>
              <a:t>Macosko</a:t>
            </a:r>
            <a:r>
              <a:rPr lang="en-GB" sz="600" dirty="0">
                <a:solidFill>
                  <a:schemeClr val="bg1"/>
                </a:solidFill>
              </a:rPr>
              <a:t>, E.Z. Single-cell RNA sequencing at isoform resolution. Nat </a:t>
            </a:r>
            <a:r>
              <a:rPr lang="en-GB" sz="600" dirty="0" err="1">
                <a:solidFill>
                  <a:schemeClr val="bg1"/>
                </a:solidFill>
              </a:rPr>
              <a:t>Biotechnol</a:t>
            </a:r>
            <a:r>
              <a:rPr lang="en-GB" sz="600" dirty="0">
                <a:solidFill>
                  <a:schemeClr val="bg1"/>
                </a:solidFill>
              </a:rPr>
              <a:t> 38, 697–698 (2020). https://doi.org/10.1038/s41587-020-0553-9</a:t>
            </a:r>
          </a:p>
          <a:p>
            <a:endParaRPr lang="en-GB" sz="600" dirty="0">
              <a:solidFill>
                <a:schemeClr val="bg1"/>
              </a:solidFill>
            </a:endParaRPr>
          </a:p>
          <a:p>
            <a:r>
              <a:rPr lang="en-GB" sz="600" dirty="0" err="1">
                <a:solidFill>
                  <a:schemeClr val="bg1"/>
                </a:solidFill>
              </a:rPr>
              <a:t>Svensson</a:t>
            </a:r>
            <a:r>
              <a:rPr lang="en-GB" sz="600" dirty="0">
                <a:solidFill>
                  <a:schemeClr val="bg1"/>
                </a:solidFill>
              </a:rPr>
              <a:t>, V., Natarajan, K., Ly, L. et al. Power analysis of single-cell RNA-sequencing experiments. Nat Methods 14, 381–387 (2017). </a:t>
            </a:r>
          </a:p>
          <a:p>
            <a:endParaRPr lang="en-GB" sz="600" dirty="0">
              <a:solidFill>
                <a:schemeClr val="bg1"/>
              </a:solidFill>
            </a:endParaRPr>
          </a:p>
          <a:p>
            <a:r>
              <a:rPr lang="en-GB" sz="600" dirty="0" err="1">
                <a:solidFill>
                  <a:schemeClr val="bg1"/>
                </a:solidFill>
              </a:rPr>
              <a:t>Svensson</a:t>
            </a:r>
            <a:r>
              <a:rPr lang="en-GB" sz="600" dirty="0">
                <a:solidFill>
                  <a:schemeClr val="bg1"/>
                </a:solidFill>
              </a:rPr>
              <a:t>, V., Vento-</a:t>
            </a:r>
            <a:r>
              <a:rPr lang="en-GB" sz="600" dirty="0" err="1">
                <a:solidFill>
                  <a:schemeClr val="bg1"/>
                </a:solidFill>
              </a:rPr>
              <a:t>Tormo</a:t>
            </a:r>
            <a:r>
              <a:rPr lang="en-GB" sz="600" dirty="0">
                <a:solidFill>
                  <a:schemeClr val="bg1"/>
                </a:solidFill>
              </a:rPr>
              <a:t>, R. &amp; </a:t>
            </a:r>
            <a:r>
              <a:rPr lang="en-GB" sz="600" dirty="0" err="1">
                <a:solidFill>
                  <a:schemeClr val="bg1"/>
                </a:solidFill>
              </a:rPr>
              <a:t>Teichmann</a:t>
            </a:r>
            <a:r>
              <a:rPr lang="en-GB" sz="600" dirty="0">
                <a:solidFill>
                  <a:schemeClr val="bg1"/>
                </a:solidFill>
              </a:rPr>
              <a:t>, S. Exponential scaling of single-cell RNA-</a:t>
            </a:r>
            <a:r>
              <a:rPr lang="en-GB" sz="600" dirty="0" err="1">
                <a:solidFill>
                  <a:schemeClr val="bg1"/>
                </a:solidFill>
              </a:rPr>
              <a:t>seq</a:t>
            </a:r>
            <a:r>
              <a:rPr lang="en-GB" sz="600" dirty="0">
                <a:solidFill>
                  <a:schemeClr val="bg1"/>
                </a:solidFill>
              </a:rPr>
              <a:t> in the past decade. Nat </a:t>
            </a:r>
            <a:r>
              <a:rPr lang="en-GB" sz="600" dirty="0" err="1">
                <a:solidFill>
                  <a:schemeClr val="bg1"/>
                </a:solidFill>
              </a:rPr>
              <a:t>Protoc</a:t>
            </a:r>
            <a:r>
              <a:rPr lang="en-GB" sz="600" dirty="0">
                <a:solidFill>
                  <a:schemeClr val="bg1"/>
                </a:solidFill>
              </a:rPr>
              <a:t> 13, 599–604 (2018).</a:t>
            </a:r>
          </a:p>
          <a:p>
            <a:endParaRPr lang="en-GB" sz="600" dirty="0">
              <a:solidFill>
                <a:schemeClr val="bg1"/>
              </a:solidFill>
            </a:endParaRPr>
          </a:p>
          <a:p>
            <a:r>
              <a:rPr lang="en-GB" sz="600" dirty="0">
                <a:solidFill>
                  <a:schemeClr val="bg1"/>
                </a:solidFill>
              </a:rPr>
              <a:t>https://www.slideshare.net/TimothyTickle/introduction-to-singlecell-rnaseq</a:t>
            </a:r>
          </a:p>
          <a:p>
            <a:endParaRPr lang="en-GB" sz="600" dirty="0">
              <a:solidFill>
                <a:schemeClr val="bg1"/>
              </a:solidFill>
            </a:endParaRPr>
          </a:p>
          <a:p>
            <a:r>
              <a:rPr lang="en-GB" sz="600" dirty="0">
                <a:solidFill>
                  <a:schemeClr val="bg1"/>
                </a:solidFill>
              </a:rPr>
              <a:t>https://hbctraining.github.io/scRNA-seq/slides/Single_Cell_2_27_20.pdf.</a:t>
            </a:r>
          </a:p>
          <a:p>
            <a:endParaRPr lang="en-GB" sz="600" dirty="0">
              <a:solidFill>
                <a:schemeClr val="bg1"/>
              </a:solidFill>
            </a:endParaRPr>
          </a:p>
          <a:p>
            <a:r>
              <a:rPr lang="en-GB" sz="600" dirty="0">
                <a:solidFill>
                  <a:schemeClr val="bg1"/>
                </a:solidFill>
              </a:rPr>
              <a:t>Roy, Ananda &amp; Conroy, Richard &amp; Smith, Jessica &amp; Yao, Yong &amp; Beckel-Mitchener, Andrea &amp; Anderson, James &amp; Wilder, Elizabeth. Accelerating a paradigm shift: The Common Fund Single Cell Analysis Program. Science Advances. 4. (2018).</a:t>
            </a:r>
          </a:p>
          <a:p>
            <a:endParaRPr lang="en-GB" sz="600" dirty="0">
              <a:solidFill>
                <a:schemeClr val="bg1"/>
              </a:solidFill>
            </a:endParaRPr>
          </a:p>
          <a:p>
            <a:r>
              <a:rPr lang="en-GB" sz="600" dirty="0">
                <a:solidFill>
                  <a:schemeClr val="bg1"/>
                </a:solidFill>
              </a:rPr>
              <a:t>Wen, Na &amp; Zhao, Zhan &amp; </a:t>
            </a:r>
            <a:r>
              <a:rPr lang="en-GB" sz="600" dirty="0" err="1">
                <a:solidFill>
                  <a:schemeClr val="bg1"/>
                </a:solidFill>
              </a:rPr>
              <a:t>Beiyuan</a:t>
            </a:r>
            <a:r>
              <a:rPr lang="en-GB" sz="600" dirty="0">
                <a:solidFill>
                  <a:schemeClr val="bg1"/>
                </a:solidFill>
              </a:rPr>
              <a:t>, Fan &amp; Chen, </a:t>
            </a:r>
            <a:r>
              <a:rPr lang="en-GB" sz="600" dirty="0" err="1">
                <a:solidFill>
                  <a:schemeClr val="bg1"/>
                </a:solidFill>
              </a:rPr>
              <a:t>Deyong</a:t>
            </a:r>
            <a:r>
              <a:rPr lang="en-GB" sz="600" dirty="0">
                <a:solidFill>
                  <a:schemeClr val="bg1"/>
                </a:solidFill>
              </a:rPr>
              <a:t> &amp; Men, Dong &amp; Wang, </a:t>
            </a:r>
            <a:r>
              <a:rPr lang="en-GB" sz="600" dirty="0" err="1">
                <a:solidFill>
                  <a:schemeClr val="bg1"/>
                </a:solidFill>
              </a:rPr>
              <a:t>Junbo</a:t>
            </a:r>
            <a:r>
              <a:rPr lang="en-GB" sz="600" dirty="0">
                <a:solidFill>
                  <a:schemeClr val="bg1"/>
                </a:solidFill>
              </a:rPr>
              <a:t> &amp; Chen, Jian. (2016). Development of Droplet Microfluidics Enabling High-Throughput Single-Cell Analysis. Molecules. 21. (2016)</a:t>
            </a:r>
          </a:p>
          <a:p>
            <a:endParaRPr lang="en-GB" sz="600" dirty="0">
              <a:solidFill>
                <a:schemeClr val="bg1"/>
              </a:solidFill>
            </a:endParaRPr>
          </a:p>
          <a:p>
            <a:r>
              <a:rPr lang="en-GB" sz="600" dirty="0">
                <a:solidFill>
                  <a:schemeClr val="bg1"/>
                </a:solidFill>
              </a:rPr>
              <a:t>https://sites.google.com/uw.edu/splitseq</a:t>
            </a:r>
          </a:p>
          <a:p>
            <a:endParaRPr lang="en-GB" sz="600" dirty="0">
              <a:solidFill>
                <a:schemeClr val="bg1"/>
              </a:solidFill>
            </a:endParaRPr>
          </a:p>
          <a:p>
            <a:r>
              <a:rPr lang="en-GB" sz="600" dirty="0">
                <a:solidFill>
                  <a:schemeClr val="bg1"/>
                </a:solidFill>
              </a:rPr>
              <a:t>See, P., Lum, J., Chen, J., &amp; </a:t>
            </a:r>
            <a:r>
              <a:rPr lang="en-GB" sz="600" dirty="0" err="1">
                <a:solidFill>
                  <a:schemeClr val="bg1"/>
                </a:solidFill>
              </a:rPr>
              <a:t>Ginhoux</a:t>
            </a:r>
            <a:r>
              <a:rPr lang="en-GB" sz="600" dirty="0">
                <a:solidFill>
                  <a:schemeClr val="bg1"/>
                </a:solidFill>
              </a:rPr>
              <a:t>, F. A Single-Cell Sequencing Guide for Immunologists. Frontiers in immunology, 9, 2425. (2018)</a:t>
            </a:r>
          </a:p>
          <a:p>
            <a:endParaRPr lang="en-GB" sz="600" dirty="0">
              <a:solidFill>
                <a:schemeClr val="bg1"/>
              </a:solidFill>
            </a:endParaRPr>
          </a:p>
          <a:p>
            <a:r>
              <a:rPr lang="en-GB" sz="600" dirty="0" err="1">
                <a:solidFill>
                  <a:schemeClr val="bg1"/>
                </a:solidFill>
              </a:rPr>
              <a:t>Laks</a:t>
            </a:r>
            <a:r>
              <a:rPr lang="en-GB" sz="600" dirty="0">
                <a:solidFill>
                  <a:schemeClr val="bg1"/>
                </a:solidFill>
              </a:rPr>
              <a:t> E, McPherson A, Zahn H, et al. Clonal Decomposition and DNA Replication States Defined by Scaled Single-Cell Genome Sequencing. Cell. 179(5):1207-1221.e22. (2019) </a:t>
            </a:r>
          </a:p>
          <a:p>
            <a:endParaRPr lang="en-GB" sz="600" dirty="0">
              <a:solidFill>
                <a:schemeClr val="bg1"/>
              </a:solidFill>
            </a:endParaRPr>
          </a:p>
          <a:p>
            <a:r>
              <a:rPr lang="en-GB" sz="600" dirty="0" err="1">
                <a:solidFill>
                  <a:schemeClr val="bg1"/>
                </a:solidFill>
              </a:rPr>
              <a:t>Ziegenhain</a:t>
            </a:r>
            <a:r>
              <a:rPr lang="en-GB" sz="600" dirty="0">
                <a:solidFill>
                  <a:schemeClr val="bg1"/>
                </a:solidFill>
              </a:rPr>
              <a:t> C, </a:t>
            </a:r>
            <a:r>
              <a:rPr lang="en-GB" sz="600" dirty="0" err="1">
                <a:solidFill>
                  <a:schemeClr val="bg1"/>
                </a:solidFill>
              </a:rPr>
              <a:t>Vieth</a:t>
            </a:r>
            <a:r>
              <a:rPr lang="en-GB" sz="600" dirty="0">
                <a:solidFill>
                  <a:schemeClr val="bg1"/>
                </a:solidFill>
              </a:rPr>
              <a:t> B, Parekh S, et al. Comparative Analysis of Single-Cell RNA Sequencing Methods. Mol Cell. 65(4):631-643.e4. (2017)</a:t>
            </a:r>
          </a:p>
          <a:p>
            <a:endParaRPr lang="en-GB" sz="600" dirty="0">
              <a:solidFill>
                <a:schemeClr val="bg1"/>
              </a:solidFill>
            </a:endParaRPr>
          </a:p>
          <a:p>
            <a:r>
              <a:rPr lang="en-GB" sz="600" dirty="0">
                <a:solidFill>
                  <a:schemeClr val="bg1"/>
                </a:solidFill>
              </a:rPr>
              <a:t>Ding, J., </a:t>
            </a:r>
            <a:r>
              <a:rPr lang="en-GB" sz="600" dirty="0" err="1">
                <a:solidFill>
                  <a:schemeClr val="bg1"/>
                </a:solidFill>
              </a:rPr>
              <a:t>Adiconis</a:t>
            </a:r>
            <a:r>
              <a:rPr lang="en-GB" sz="600" dirty="0">
                <a:solidFill>
                  <a:schemeClr val="bg1"/>
                </a:solidFill>
              </a:rPr>
              <a:t>, X., Simmons, S.K. et al. Systematic comparison of single-cell and single-nucleus RNA-sequencing methods. Nat </a:t>
            </a:r>
            <a:r>
              <a:rPr lang="en-GB" sz="600" dirty="0" err="1">
                <a:solidFill>
                  <a:schemeClr val="bg1"/>
                </a:solidFill>
              </a:rPr>
              <a:t>Biotechnol</a:t>
            </a:r>
            <a:r>
              <a:rPr lang="en-GB" sz="600" dirty="0">
                <a:solidFill>
                  <a:schemeClr val="bg1"/>
                </a:solidFill>
              </a:rPr>
              <a:t> 38, 737–746 (2020).</a:t>
            </a:r>
          </a:p>
          <a:p>
            <a:endParaRPr lang="en-GB" sz="600" dirty="0">
              <a:solidFill>
                <a:schemeClr val="bg1"/>
              </a:solidFill>
            </a:endParaRPr>
          </a:p>
          <a:p>
            <a:r>
              <a:rPr lang="en-GB" sz="600" dirty="0">
                <a:solidFill>
                  <a:schemeClr val="bg1"/>
                </a:solidFill>
              </a:rPr>
              <a:t>Haque, A., Engel, J., </a:t>
            </a:r>
            <a:r>
              <a:rPr lang="en-GB" sz="600" dirty="0" err="1">
                <a:solidFill>
                  <a:schemeClr val="bg1"/>
                </a:solidFill>
              </a:rPr>
              <a:t>Teichmann</a:t>
            </a:r>
            <a:r>
              <a:rPr lang="en-GB" sz="600" dirty="0">
                <a:solidFill>
                  <a:schemeClr val="bg1"/>
                </a:solidFill>
              </a:rPr>
              <a:t>, S.A. et al. A practical guide to single-cell RNA-sequencing for biomedical research and clinical applications. Genome Med 9, 75 (2017). </a:t>
            </a:r>
          </a:p>
          <a:p>
            <a:endParaRPr lang="en-GB" sz="600" dirty="0">
              <a:solidFill>
                <a:schemeClr val="bg1"/>
              </a:solidFill>
            </a:endParaRPr>
          </a:p>
          <a:p>
            <a:r>
              <a:rPr lang="en-GB" sz="600" dirty="0" err="1">
                <a:solidFill>
                  <a:schemeClr val="bg1"/>
                </a:solidFill>
              </a:rPr>
              <a:t>Guillaumet</a:t>
            </a:r>
            <a:r>
              <a:rPr lang="en-GB" sz="600" dirty="0">
                <a:solidFill>
                  <a:schemeClr val="bg1"/>
                </a:solidFill>
              </a:rPr>
              <a:t>-Adkins, A., Rodríguez-Esteban, G., </a:t>
            </a:r>
            <a:r>
              <a:rPr lang="en-GB" sz="600" dirty="0" err="1">
                <a:solidFill>
                  <a:schemeClr val="bg1"/>
                </a:solidFill>
              </a:rPr>
              <a:t>Mereu</a:t>
            </a:r>
            <a:r>
              <a:rPr lang="en-GB" sz="600" dirty="0">
                <a:solidFill>
                  <a:schemeClr val="bg1"/>
                </a:solidFill>
              </a:rPr>
              <a:t>, E. et al. Single-cell transcriptome conservation in cryopreserved cells and tissues. Genome </a:t>
            </a:r>
            <a:r>
              <a:rPr lang="en-GB" sz="600" dirty="0" err="1">
                <a:solidFill>
                  <a:schemeClr val="bg1"/>
                </a:solidFill>
              </a:rPr>
              <a:t>Biol</a:t>
            </a:r>
            <a:r>
              <a:rPr lang="en-GB" sz="600" dirty="0">
                <a:solidFill>
                  <a:schemeClr val="bg1"/>
                </a:solidFill>
              </a:rPr>
              <a:t> 18, 45 (2017). </a:t>
            </a:r>
          </a:p>
          <a:p>
            <a:endParaRPr lang="en-GB" sz="600" dirty="0">
              <a:solidFill>
                <a:schemeClr val="bg1"/>
              </a:solidFill>
            </a:endParaRPr>
          </a:p>
          <a:p>
            <a:r>
              <a:rPr lang="en-GB" sz="600" dirty="0">
                <a:solidFill>
                  <a:schemeClr val="bg1"/>
                </a:solidFill>
              </a:rPr>
              <a:t>Jeanette Baran-Gale, Tamir Chandra, Kristina Kirschner, Experimental design for single-cell RNA sequencing, Briefings in Functional Genomics, Volume 17, Issue 4, Pages 233–239 (2018)</a:t>
            </a:r>
          </a:p>
          <a:p>
            <a:endParaRPr lang="en-GB" sz="600" dirty="0">
              <a:solidFill>
                <a:schemeClr val="bg1"/>
              </a:solidFill>
            </a:endParaRPr>
          </a:p>
          <a:p>
            <a:r>
              <a:rPr lang="en-GB" sz="600" dirty="0" err="1">
                <a:solidFill>
                  <a:schemeClr val="bg1"/>
                </a:solidFill>
              </a:rPr>
              <a:t>Stoeckius</a:t>
            </a:r>
            <a:r>
              <a:rPr lang="en-GB" sz="600" dirty="0">
                <a:solidFill>
                  <a:schemeClr val="bg1"/>
                </a:solidFill>
              </a:rPr>
              <a:t> M, </a:t>
            </a:r>
            <a:r>
              <a:rPr lang="en-GB" sz="600" dirty="0" err="1">
                <a:solidFill>
                  <a:schemeClr val="bg1"/>
                </a:solidFill>
              </a:rPr>
              <a:t>Hafemeister</a:t>
            </a:r>
            <a:r>
              <a:rPr lang="en-GB" sz="600" dirty="0">
                <a:solidFill>
                  <a:schemeClr val="bg1"/>
                </a:solidFill>
              </a:rPr>
              <a:t> C, Stephenson W, et al. Simultaneous epitope and transcriptome measurement in single cells. Nat Methods. (2017)</a:t>
            </a:r>
          </a:p>
          <a:p>
            <a:endParaRPr lang="en-GB" sz="600" dirty="0">
              <a:solidFill>
                <a:schemeClr val="bg1"/>
              </a:solidFill>
            </a:endParaRPr>
          </a:p>
          <a:p>
            <a:r>
              <a:rPr lang="en-GB" sz="600" dirty="0" err="1">
                <a:solidFill>
                  <a:schemeClr val="bg1"/>
                </a:solidFill>
              </a:rPr>
              <a:t>Arzalluz-Luque</a:t>
            </a:r>
            <a:r>
              <a:rPr lang="en-GB" sz="600" dirty="0">
                <a:solidFill>
                  <a:schemeClr val="bg1"/>
                </a:solidFill>
              </a:rPr>
              <a:t>, Á., Conesa, A. Single-cell </a:t>
            </a:r>
            <a:r>
              <a:rPr lang="en-GB" sz="600" dirty="0" err="1">
                <a:solidFill>
                  <a:schemeClr val="bg1"/>
                </a:solidFill>
              </a:rPr>
              <a:t>RNAseq</a:t>
            </a:r>
            <a:r>
              <a:rPr lang="en-GB" sz="600" dirty="0">
                <a:solidFill>
                  <a:schemeClr val="bg1"/>
                </a:solidFill>
              </a:rPr>
              <a:t> for the study of isoforms—how is that possible?. Genome </a:t>
            </a:r>
            <a:r>
              <a:rPr lang="en-GB" sz="600" dirty="0" err="1">
                <a:solidFill>
                  <a:schemeClr val="bg1"/>
                </a:solidFill>
              </a:rPr>
              <a:t>Biol</a:t>
            </a:r>
            <a:r>
              <a:rPr lang="en-GB" sz="600" dirty="0">
                <a:solidFill>
                  <a:schemeClr val="bg1"/>
                </a:solidFill>
              </a:rPr>
              <a:t> 19, 110 (2018).</a:t>
            </a:r>
          </a:p>
          <a:p>
            <a:endParaRPr lang="en-GB" sz="600" dirty="0">
              <a:solidFill>
                <a:schemeClr val="bg1"/>
              </a:solidFill>
            </a:endParaRPr>
          </a:p>
          <a:p>
            <a:r>
              <a:rPr lang="en-GB" sz="600" dirty="0">
                <a:solidFill>
                  <a:schemeClr val="bg1"/>
                </a:solidFill>
              </a:rPr>
              <a:t>Nguyen QH, </a:t>
            </a:r>
            <a:r>
              <a:rPr lang="en-GB" sz="600" dirty="0" err="1">
                <a:solidFill>
                  <a:schemeClr val="bg1"/>
                </a:solidFill>
              </a:rPr>
              <a:t>Pervolarakis</a:t>
            </a:r>
            <a:r>
              <a:rPr lang="en-GB" sz="600" dirty="0">
                <a:solidFill>
                  <a:schemeClr val="bg1"/>
                </a:solidFill>
              </a:rPr>
              <a:t> N, Nee K, </a:t>
            </a:r>
            <a:r>
              <a:rPr lang="en-GB" sz="600" dirty="0" err="1">
                <a:solidFill>
                  <a:schemeClr val="bg1"/>
                </a:solidFill>
              </a:rPr>
              <a:t>Kessenbrock</a:t>
            </a:r>
            <a:r>
              <a:rPr lang="en-GB" sz="600" dirty="0">
                <a:solidFill>
                  <a:schemeClr val="bg1"/>
                </a:solidFill>
              </a:rPr>
              <a:t> K. Experimental Considerations for Single-Cell RNA Sequencing Approaches. Front Cell Dev </a:t>
            </a:r>
            <a:r>
              <a:rPr lang="en-GB" sz="600" dirty="0" err="1">
                <a:solidFill>
                  <a:schemeClr val="bg1"/>
                </a:solidFill>
              </a:rPr>
              <a:t>Biol</a:t>
            </a:r>
            <a:r>
              <a:rPr lang="en-GB" sz="600" dirty="0">
                <a:solidFill>
                  <a:schemeClr val="bg1"/>
                </a:solidFill>
              </a:rPr>
              <a:t> 6:108. (2018)</a:t>
            </a:r>
          </a:p>
          <a:p>
            <a:endParaRPr lang="en-GB" sz="600" dirty="0">
              <a:solidFill>
                <a:schemeClr val="bg1"/>
              </a:solidFill>
            </a:endParaRPr>
          </a:p>
          <a:p>
            <a:r>
              <a:rPr lang="en-GB" sz="600" dirty="0">
                <a:solidFill>
                  <a:schemeClr val="bg1"/>
                </a:solidFill>
              </a:rPr>
              <a:t>Hwang B, Lee JH, Bang D. Single-cell RNA sequencing technologies and bioinformatics pipelines. Exp Mol Med.50(8):96. (2018)</a:t>
            </a:r>
          </a:p>
          <a:p>
            <a:endParaRPr lang="en-GB" sz="600" dirty="0">
              <a:solidFill>
                <a:schemeClr val="bg1"/>
              </a:solidFill>
            </a:endParaRPr>
          </a:p>
          <a:p>
            <a:r>
              <a:rPr lang="en-GB" sz="600" dirty="0" err="1">
                <a:solidFill>
                  <a:schemeClr val="bg1"/>
                </a:solidFill>
              </a:rPr>
              <a:t>Jie</a:t>
            </a:r>
            <a:r>
              <a:rPr lang="en-GB" sz="600" dirty="0">
                <a:solidFill>
                  <a:schemeClr val="bg1"/>
                </a:solidFill>
              </a:rPr>
              <a:t> Liao, </a:t>
            </a:r>
            <a:r>
              <a:rPr lang="en-GB" sz="600" dirty="0" err="1">
                <a:solidFill>
                  <a:schemeClr val="bg1"/>
                </a:solidFill>
              </a:rPr>
              <a:t>Xiaoyan</a:t>
            </a:r>
            <a:r>
              <a:rPr lang="en-GB" sz="600" dirty="0">
                <a:solidFill>
                  <a:schemeClr val="bg1"/>
                </a:solidFill>
              </a:rPr>
              <a:t> Lu, Xin Shao, Ling Zhu, </a:t>
            </a:r>
            <a:r>
              <a:rPr lang="en-GB" sz="600" dirty="0" err="1">
                <a:solidFill>
                  <a:schemeClr val="bg1"/>
                </a:solidFill>
              </a:rPr>
              <a:t>Xiaohui</a:t>
            </a:r>
            <a:r>
              <a:rPr lang="en-GB" sz="600" dirty="0">
                <a:solidFill>
                  <a:schemeClr val="bg1"/>
                </a:solidFill>
              </a:rPr>
              <a:t> Fan. Uncovering an Organ’s Molecular Architecture at Single-Cell Resolution by Spatially Resolved Transcriptomics. Trends in Biotechnology. (2020)</a:t>
            </a:r>
          </a:p>
        </p:txBody>
      </p:sp>
    </p:spTree>
    <p:extLst>
      <p:ext uri="{BB962C8B-B14F-4D97-AF65-F5344CB8AC3E}">
        <p14:creationId xmlns:p14="http://schemas.microsoft.com/office/powerpoint/2010/main" val="1621482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D41D877-C790-4208-AA8A-D352DF25B341}"/>
              </a:ext>
            </a:extLst>
          </p:cNvPr>
          <p:cNvSpPr>
            <a:spLocks noGrp="1"/>
          </p:cNvSpPr>
          <p:nvPr>
            <p:ph type="pic" sz="quarter" idx="10"/>
          </p:nvPr>
        </p:nvSpPr>
        <p:spPr/>
      </p:sp>
      <p:sp>
        <p:nvSpPr>
          <p:cNvPr id="3" name="Title 2">
            <a:extLst>
              <a:ext uri="{FF2B5EF4-FFF2-40B4-BE49-F238E27FC236}">
                <a16:creationId xmlns:a16="http://schemas.microsoft.com/office/drawing/2014/main" id="{3BB230F2-2173-4951-822D-CFA9133B4BB5}"/>
              </a:ext>
            </a:extLst>
          </p:cNvPr>
          <p:cNvSpPr>
            <a:spLocks noGrp="1"/>
          </p:cNvSpPr>
          <p:nvPr>
            <p:ph type="ctrTitle"/>
          </p:nvPr>
        </p:nvSpPr>
        <p:spPr>
          <a:xfrm>
            <a:off x="767408" y="620688"/>
            <a:ext cx="5976664" cy="2592288"/>
          </a:xfrm>
        </p:spPr>
        <p:txBody>
          <a:bodyPr/>
          <a:lstStyle/>
          <a:p>
            <a:r>
              <a:rPr lang="en-GB" dirty="0"/>
              <a:t>THANK you for your attention!</a:t>
            </a:r>
          </a:p>
        </p:txBody>
      </p:sp>
      <p:pic>
        <p:nvPicPr>
          <p:cNvPr id="14338" name="Picture 2" descr="How Many Cats | Animals funny cats, Crazy cats, Kittens cutest">
            <a:extLst>
              <a:ext uri="{FF2B5EF4-FFF2-40B4-BE49-F238E27FC236}">
                <a16:creationId xmlns:a16="http://schemas.microsoft.com/office/drawing/2014/main" id="{7D89F4EC-8522-4115-87FD-4E47E8E81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708920"/>
            <a:ext cx="3984104" cy="298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858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FEA6ED-1D53-4F8E-876E-2FAAEC783D3E}"/>
              </a:ext>
            </a:extLst>
          </p:cNvPr>
          <p:cNvSpPr txBox="1">
            <a:spLocks/>
          </p:cNvSpPr>
          <p:nvPr/>
        </p:nvSpPr>
        <p:spPr>
          <a:xfrm>
            <a:off x="551384" y="404664"/>
            <a:ext cx="7488237" cy="1334211"/>
          </a:xfrm>
          <a:prstGeom prst="rect">
            <a:avLst/>
          </a:prstGeom>
        </p:spPr>
        <p:txBody>
          <a:bodyPr vert="horz" wrap="square" lIns="0" tIns="0" rIns="0" bIns="0" rtlCol="0" anchor="ctr" anchorCtr="0">
            <a:spAutoFit/>
          </a:bodyPr>
          <a:lstStyle>
            <a:lvl1pPr algn="ctr" defTabSz="914400" rtl="0" eaLnBrk="1" latinLnBrk="0" hangingPunct="1">
              <a:lnSpc>
                <a:spcPct val="70000"/>
              </a:lnSpc>
              <a:spcBef>
                <a:spcPct val="0"/>
              </a:spcBef>
              <a:buNone/>
              <a:defRPr sz="6000" kern="1200" cap="all" baseline="0">
                <a:solidFill>
                  <a:schemeClr val="tx2"/>
                </a:solidFill>
                <a:latin typeface="+mj-lt"/>
                <a:ea typeface="+mj-ea"/>
                <a:cs typeface="+mj-cs"/>
              </a:defRPr>
            </a:lvl1pPr>
          </a:lstStyle>
          <a:p>
            <a:r>
              <a:rPr lang="en-GB" dirty="0"/>
              <a:t>Bulk vs single cell </a:t>
            </a:r>
            <a:r>
              <a:rPr lang="en-GB" dirty="0" err="1"/>
              <a:t>rna-seq</a:t>
            </a:r>
            <a:endParaRPr lang="en-GB" dirty="0"/>
          </a:p>
        </p:txBody>
      </p:sp>
      <p:sp>
        <p:nvSpPr>
          <p:cNvPr id="7" name="Rectangle 6">
            <a:extLst>
              <a:ext uri="{FF2B5EF4-FFF2-40B4-BE49-F238E27FC236}">
                <a16:creationId xmlns:a16="http://schemas.microsoft.com/office/drawing/2014/main" id="{49AD93BB-7E5A-449F-9368-A756041E0597}"/>
              </a:ext>
            </a:extLst>
          </p:cNvPr>
          <p:cNvSpPr/>
          <p:nvPr/>
        </p:nvSpPr>
        <p:spPr>
          <a:xfrm>
            <a:off x="3997703" y="6211669"/>
            <a:ext cx="4824536" cy="646331"/>
          </a:xfrm>
          <a:prstGeom prst="rect">
            <a:avLst/>
          </a:prstGeom>
        </p:spPr>
        <p:txBody>
          <a:bodyPr wrap="square">
            <a:spAutoFit/>
          </a:bodyPr>
          <a:lstStyle/>
          <a:p>
            <a:r>
              <a:rPr lang="en-GB" dirty="0"/>
              <a:t>Source: Sarah Boswell, Harvard Medical School, September 2020</a:t>
            </a:r>
          </a:p>
        </p:txBody>
      </p:sp>
      <p:pic>
        <p:nvPicPr>
          <p:cNvPr id="2" name="Picture 1">
            <a:extLst>
              <a:ext uri="{FF2B5EF4-FFF2-40B4-BE49-F238E27FC236}">
                <a16:creationId xmlns:a16="http://schemas.microsoft.com/office/drawing/2014/main" id="{03C44774-8E55-4D85-BDC6-77331383549B}"/>
              </a:ext>
            </a:extLst>
          </p:cNvPr>
          <p:cNvPicPr>
            <a:picLocks noChangeAspect="1"/>
          </p:cNvPicPr>
          <p:nvPr/>
        </p:nvPicPr>
        <p:blipFill>
          <a:blip r:embed="rId2"/>
          <a:stretch>
            <a:fillRect/>
          </a:stretch>
        </p:blipFill>
        <p:spPr>
          <a:xfrm>
            <a:off x="-312712" y="1844824"/>
            <a:ext cx="9078915" cy="4176464"/>
          </a:xfrm>
          <a:prstGeom prst="rect">
            <a:avLst/>
          </a:prstGeom>
        </p:spPr>
      </p:pic>
      <p:sp>
        <p:nvSpPr>
          <p:cNvPr id="8" name="Rectangle 7">
            <a:extLst>
              <a:ext uri="{FF2B5EF4-FFF2-40B4-BE49-F238E27FC236}">
                <a16:creationId xmlns:a16="http://schemas.microsoft.com/office/drawing/2014/main" id="{354EADCE-10C9-472D-A4CA-354CB6E84CE3}"/>
              </a:ext>
            </a:extLst>
          </p:cNvPr>
          <p:cNvSpPr/>
          <p:nvPr/>
        </p:nvSpPr>
        <p:spPr>
          <a:xfrm>
            <a:off x="9267839" y="2996952"/>
            <a:ext cx="2907601" cy="2862322"/>
          </a:xfrm>
          <a:prstGeom prst="rect">
            <a:avLst/>
          </a:prstGeom>
        </p:spPr>
        <p:txBody>
          <a:bodyPr wrap="square">
            <a:spAutoFit/>
          </a:bodyPr>
          <a:lstStyle/>
          <a:p>
            <a:r>
              <a:rPr lang="en-GB" dirty="0">
                <a:solidFill>
                  <a:srgbClr val="FF0000"/>
                </a:solidFill>
              </a:rPr>
              <a:t>Disadvantages of </a:t>
            </a:r>
            <a:r>
              <a:rPr lang="en-GB" dirty="0" err="1">
                <a:solidFill>
                  <a:srgbClr val="FF0000"/>
                </a:solidFill>
              </a:rPr>
              <a:t>scRNA-seq</a:t>
            </a:r>
            <a:endParaRPr lang="en-GB" dirty="0">
              <a:solidFill>
                <a:srgbClr val="FF0000"/>
              </a:solidFill>
            </a:endParaRPr>
          </a:p>
          <a:p>
            <a:pPr marL="285750" indent="-285750">
              <a:buFontTx/>
              <a:buChar char="-"/>
            </a:pPr>
            <a:r>
              <a:rPr lang="en-GB" dirty="0">
                <a:solidFill>
                  <a:srgbClr val="FF0000"/>
                </a:solidFill>
              </a:rPr>
              <a:t>Dropouts and noisy data</a:t>
            </a:r>
          </a:p>
          <a:p>
            <a:pPr marL="285750" indent="-285750">
              <a:buFontTx/>
              <a:buChar char="-"/>
            </a:pPr>
            <a:r>
              <a:rPr lang="en-GB" dirty="0">
                <a:solidFill>
                  <a:srgbClr val="FF0000"/>
                </a:solidFill>
              </a:rPr>
              <a:t>Lowly expressed genes might be undetected</a:t>
            </a:r>
          </a:p>
          <a:p>
            <a:pPr marL="285750" indent="-285750">
              <a:buFontTx/>
              <a:buChar char="-"/>
            </a:pPr>
            <a:r>
              <a:rPr lang="en-GB" dirty="0">
                <a:solidFill>
                  <a:srgbClr val="FF0000"/>
                </a:solidFill>
              </a:rPr>
              <a:t>Samples will contain doublets</a:t>
            </a:r>
          </a:p>
          <a:p>
            <a:pPr marL="285750" indent="-285750">
              <a:buFontTx/>
              <a:buChar char="-"/>
            </a:pPr>
            <a:r>
              <a:rPr lang="en-GB" dirty="0">
                <a:solidFill>
                  <a:srgbClr val="FF0000"/>
                </a:solidFill>
              </a:rPr>
              <a:t>Replicates without batch effect are unlikely</a:t>
            </a:r>
          </a:p>
          <a:p>
            <a:pPr marL="285750" indent="-285750">
              <a:buFontTx/>
              <a:buChar char="-"/>
            </a:pPr>
            <a:r>
              <a:rPr lang="en-GB" dirty="0">
                <a:solidFill>
                  <a:srgbClr val="FF0000"/>
                </a:solidFill>
              </a:rPr>
              <a:t>Expensive</a:t>
            </a:r>
          </a:p>
          <a:p>
            <a:pPr marL="285750" indent="-285750">
              <a:buFontTx/>
              <a:buChar char="-"/>
            </a:pPr>
            <a:endParaRPr lang="en-GB" dirty="0">
              <a:solidFill>
                <a:srgbClr val="FF0000"/>
              </a:solidFill>
            </a:endParaRPr>
          </a:p>
        </p:txBody>
      </p:sp>
    </p:spTree>
    <p:extLst>
      <p:ext uri="{BB962C8B-B14F-4D97-AF65-F5344CB8AC3E}">
        <p14:creationId xmlns:p14="http://schemas.microsoft.com/office/powerpoint/2010/main" val="405028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45041-F2F9-4418-BB6A-F44A7159D910}"/>
              </a:ext>
            </a:extLst>
          </p:cNvPr>
          <p:cNvSpPr>
            <a:spLocks noGrp="1"/>
          </p:cNvSpPr>
          <p:nvPr>
            <p:ph type="title"/>
          </p:nvPr>
        </p:nvSpPr>
        <p:spPr>
          <a:xfrm>
            <a:off x="695400" y="222930"/>
            <a:ext cx="7488237" cy="687881"/>
          </a:xfrm>
        </p:spPr>
        <p:txBody>
          <a:bodyPr/>
          <a:lstStyle/>
          <a:p>
            <a:r>
              <a:rPr lang="en-GB" dirty="0"/>
              <a:t>applications</a:t>
            </a:r>
          </a:p>
        </p:txBody>
      </p:sp>
      <p:pic>
        <p:nvPicPr>
          <p:cNvPr id="8" name="Picture 7">
            <a:extLst>
              <a:ext uri="{FF2B5EF4-FFF2-40B4-BE49-F238E27FC236}">
                <a16:creationId xmlns:a16="http://schemas.microsoft.com/office/drawing/2014/main" id="{097E98E9-EAE5-4DC5-A24A-A2C0093C0655}"/>
              </a:ext>
            </a:extLst>
          </p:cNvPr>
          <p:cNvPicPr>
            <a:picLocks noChangeAspect="1"/>
          </p:cNvPicPr>
          <p:nvPr/>
        </p:nvPicPr>
        <p:blipFill rotWithShape="1">
          <a:blip r:embed="rId3"/>
          <a:srcRect l="1" r="48911"/>
          <a:stretch/>
        </p:blipFill>
        <p:spPr>
          <a:xfrm>
            <a:off x="8616280" y="2780928"/>
            <a:ext cx="3116347" cy="2325994"/>
          </a:xfrm>
          <a:prstGeom prst="rect">
            <a:avLst/>
          </a:prstGeom>
        </p:spPr>
      </p:pic>
      <p:pic>
        <p:nvPicPr>
          <p:cNvPr id="9" name="Picture 8">
            <a:extLst>
              <a:ext uri="{FF2B5EF4-FFF2-40B4-BE49-F238E27FC236}">
                <a16:creationId xmlns:a16="http://schemas.microsoft.com/office/drawing/2014/main" id="{D9221748-12DA-414D-A949-8808294411DB}"/>
              </a:ext>
            </a:extLst>
          </p:cNvPr>
          <p:cNvPicPr>
            <a:picLocks noChangeAspect="1"/>
          </p:cNvPicPr>
          <p:nvPr/>
        </p:nvPicPr>
        <p:blipFill>
          <a:blip r:embed="rId4"/>
          <a:stretch>
            <a:fillRect/>
          </a:stretch>
        </p:blipFill>
        <p:spPr>
          <a:xfrm>
            <a:off x="3787794" y="3554406"/>
            <a:ext cx="4575188" cy="2991667"/>
          </a:xfrm>
          <a:prstGeom prst="rect">
            <a:avLst/>
          </a:prstGeom>
        </p:spPr>
      </p:pic>
      <p:pic>
        <p:nvPicPr>
          <p:cNvPr id="10" name="Picture 9">
            <a:extLst>
              <a:ext uri="{FF2B5EF4-FFF2-40B4-BE49-F238E27FC236}">
                <a16:creationId xmlns:a16="http://schemas.microsoft.com/office/drawing/2014/main" id="{3FDDA0E6-1B31-4924-AB92-409881A5672E}"/>
              </a:ext>
            </a:extLst>
          </p:cNvPr>
          <p:cNvPicPr>
            <a:picLocks noChangeAspect="1"/>
          </p:cNvPicPr>
          <p:nvPr/>
        </p:nvPicPr>
        <p:blipFill>
          <a:blip r:embed="rId5"/>
          <a:stretch>
            <a:fillRect/>
          </a:stretch>
        </p:blipFill>
        <p:spPr>
          <a:xfrm>
            <a:off x="4201586" y="1196752"/>
            <a:ext cx="3196523" cy="2057267"/>
          </a:xfrm>
          <a:prstGeom prst="rect">
            <a:avLst/>
          </a:prstGeom>
        </p:spPr>
      </p:pic>
      <p:pic>
        <p:nvPicPr>
          <p:cNvPr id="11" name="Picture 10">
            <a:extLst>
              <a:ext uri="{FF2B5EF4-FFF2-40B4-BE49-F238E27FC236}">
                <a16:creationId xmlns:a16="http://schemas.microsoft.com/office/drawing/2014/main" id="{01B650E3-849A-4E4E-ADBC-8C7792DC58AC}"/>
              </a:ext>
            </a:extLst>
          </p:cNvPr>
          <p:cNvPicPr>
            <a:picLocks noChangeAspect="1"/>
          </p:cNvPicPr>
          <p:nvPr/>
        </p:nvPicPr>
        <p:blipFill>
          <a:blip r:embed="rId6"/>
          <a:stretch>
            <a:fillRect/>
          </a:stretch>
        </p:blipFill>
        <p:spPr>
          <a:xfrm>
            <a:off x="7976918" y="1122454"/>
            <a:ext cx="3860944" cy="1229424"/>
          </a:xfrm>
          <a:prstGeom prst="rect">
            <a:avLst/>
          </a:prstGeom>
        </p:spPr>
      </p:pic>
      <p:sp>
        <p:nvSpPr>
          <p:cNvPr id="12" name="Rectangle 11">
            <a:extLst>
              <a:ext uri="{FF2B5EF4-FFF2-40B4-BE49-F238E27FC236}">
                <a16:creationId xmlns:a16="http://schemas.microsoft.com/office/drawing/2014/main" id="{7995AD0E-E52C-43B0-83D2-4BE0FE9EF815}"/>
              </a:ext>
            </a:extLst>
          </p:cNvPr>
          <p:cNvSpPr/>
          <p:nvPr/>
        </p:nvSpPr>
        <p:spPr>
          <a:xfrm>
            <a:off x="8328248" y="2407634"/>
            <a:ext cx="2773578" cy="369332"/>
          </a:xfrm>
          <a:prstGeom prst="rect">
            <a:avLst/>
          </a:prstGeom>
        </p:spPr>
        <p:txBody>
          <a:bodyPr wrap="square">
            <a:spAutoFit/>
          </a:bodyPr>
          <a:lstStyle/>
          <a:p>
            <a:r>
              <a:rPr lang="en-GB" dirty="0">
                <a:solidFill>
                  <a:srgbClr val="FF0000"/>
                </a:solidFill>
              </a:rPr>
              <a:t>Studying heterogeneity</a:t>
            </a:r>
          </a:p>
        </p:txBody>
      </p:sp>
      <p:sp>
        <p:nvSpPr>
          <p:cNvPr id="13" name="Rectangle 12">
            <a:extLst>
              <a:ext uri="{FF2B5EF4-FFF2-40B4-BE49-F238E27FC236}">
                <a16:creationId xmlns:a16="http://schemas.microsoft.com/office/drawing/2014/main" id="{3D1C2060-DD5C-4A33-B0E9-1119C43EA7C3}"/>
              </a:ext>
            </a:extLst>
          </p:cNvPr>
          <p:cNvSpPr/>
          <p:nvPr/>
        </p:nvSpPr>
        <p:spPr>
          <a:xfrm>
            <a:off x="335360" y="2924944"/>
            <a:ext cx="3116346" cy="369332"/>
          </a:xfrm>
          <a:prstGeom prst="rect">
            <a:avLst/>
          </a:prstGeom>
        </p:spPr>
        <p:txBody>
          <a:bodyPr wrap="square">
            <a:spAutoFit/>
          </a:bodyPr>
          <a:lstStyle/>
          <a:p>
            <a:r>
              <a:rPr lang="en-GB" dirty="0">
                <a:solidFill>
                  <a:srgbClr val="FF0000"/>
                </a:solidFill>
              </a:rPr>
              <a:t>Development lineage tracing</a:t>
            </a:r>
          </a:p>
        </p:txBody>
      </p:sp>
      <p:sp>
        <p:nvSpPr>
          <p:cNvPr id="14" name="Rectangle 13">
            <a:extLst>
              <a:ext uri="{FF2B5EF4-FFF2-40B4-BE49-F238E27FC236}">
                <a16:creationId xmlns:a16="http://schemas.microsoft.com/office/drawing/2014/main" id="{C0FDF728-BB48-40E4-BD6D-D2FC71BC2A96}"/>
              </a:ext>
            </a:extLst>
          </p:cNvPr>
          <p:cNvSpPr/>
          <p:nvPr/>
        </p:nvSpPr>
        <p:spPr>
          <a:xfrm>
            <a:off x="4439518" y="3206290"/>
            <a:ext cx="2773578" cy="369332"/>
          </a:xfrm>
          <a:prstGeom prst="rect">
            <a:avLst/>
          </a:prstGeom>
        </p:spPr>
        <p:txBody>
          <a:bodyPr wrap="square">
            <a:spAutoFit/>
          </a:bodyPr>
          <a:lstStyle/>
          <a:p>
            <a:r>
              <a:rPr lang="en-GB" dirty="0">
                <a:solidFill>
                  <a:srgbClr val="FF0000"/>
                </a:solidFill>
              </a:rPr>
              <a:t>Studying cellular responses</a:t>
            </a:r>
          </a:p>
        </p:txBody>
      </p:sp>
      <p:pic>
        <p:nvPicPr>
          <p:cNvPr id="1026" name="Picture 2" descr="Fig. 1">
            <a:extLst>
              <a:ext uri="{FF2B5EF4-FFF2-40B4-BE49-F238E27FC236}">
                <a16:creationId xmlns:a16="http://schemas.microsoft.com/office/drawing/2014/main" id="{6F9EFE04-2370-44BA-A64E-5BFDABBB8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368" y="3356992"/>
            <a:ext cx="2966353" cy="31477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225F61-A547-4A93-A51B-5C307BA7B2C4}"/>
              </a:ext>
            </a:extLst>
          </p:cNvPr>
          <p:cNvPicPr>
            <a:picLocks noChangeAspect="1"/>
          </p:cNvPicPr>
          <p:nvPr/>
        </p:nvPicPr>
        <p:blipFill>
          <a:blip r:embed="rId8"/>
          <a:stretch>
            <a:fillRect/>
          </a:stretch>
        </p:blipFill>
        <p:spPr>
          <a:xfrm>
            <a:off x="354138" y="836712"/>
            <a:ext cx="3196523" cy="2077909"/>
          </a:xfrm>
          <a:prstGeom prst="rect">
            <a:avLst/>
          </a:prstGeom>
        </p:spPr>
      </p:pic>
      <p:sp>
        <p:nvSpPr>
          <p:cNvPr id="16" name="Rectangle 15">
            <a:extLst>
              <a:ext uri="{FF2B5EF4-FFF2-40B4-BE49-F238E27FC236}">
                <a16:creationId xmlns:a16="http://schemas.microsoft.com/office/drawing/2014/main" id="{8373018D-2470-4945-BD50-0EDE689DDF63}"/>
              </a:ext>
            </a:extLst>
          </p:cNvPr>
          <p:cNvSpPr/>
          <p:nvPr/>
        </p:nvSpPr>
        <p:spPr>
          <a:xfrm>
            <a:off x="387366" y="6488668"/>
            <a:ext cx="3116346" cy="246221"/>
          </a:xfrm>
          <a:prstGeom prst="rect">
            <a:avLst/>
          </a:prstGeom>
        </p:spPr>
        <p:txBody>
          <a:bodyPr wrap="square">
            <a:spAutoFit/>
          </a:bodyPr>
          <a:lstStyle/>
          <a:p>
            <a:r>
              <a:rPr lang="en-GB" sz="1000" dirty="0">
                <a:solidFill>
                  <a:schemeClr val="accent6">
                    <a:lumMod val="75000"/>
                  </a:schemeClr>
                </a:solidFill>
              </a:rPr>
              <a:t>Source: </a:t>
            </a:r>
            <a:r>
              <a:rPr lang="en-GB" sz="1000" dirty="0" err="1">
                <a:solidFill>
                  <a:schemeClr val="accent6">
                    <a:lumMod val="75000"/>
                  </a:schemeClr>
                </a:solidFill>
              </a:rPr>
              <a:t>Pijuan</a:t>
            </a:r>
            <a:r>
              <a:rPr lang="en-GB" sz="1000" dirty="0">
                <a:solidFill>
                  <a:schemeClr val="accent6">
                    <a:lumMod val="75000"/>
                  </a:schemeClr>
                </a:solidFill>
              </a:rPr>
              <a:t>-Sala et al. Nature 566, 490–495 (2019)</a:t>
            </a:r>
          </a:p>
        </p:txBody>
      </p:sp>
      <p:sp>
        <p:nvSpPr>
          <p:cNvPr id="17" name="Rectangle 16">
            <a:extLst>
              <a:ext uri="{FF2B5EF4-FFF2-40B4-BE49-F238E27FC236}">
                <a16:creationId xmlns:a16="http://schemas.microsoft.com/office/drawing/2014/main" id="{AF79A991-628D-434F-AEE2-C14FE3AE2CD7}"/>
              </a:ext>
            </a:extLst>
          </p:cNvPr>
          <p:cNvSpPr/>
          <p:nvPr/>
        </p:nvSpPr>
        <p:spPr>
          <a:xfrm>
            <a:off x="3771742" y="6567155"/>
            <a:ext cx="3116346" cy="246221"/>
          </a:xfrm>
          <a:prstGeom prst="rect">
            <a:avLst/>
          </a:prstGeom>
        </p:spPr>
        <p:txBody>
          <a:bodyPr wrap="square">
            <a:spAutoFit/>
          </a:bodyPr>
          <a:lstStyle/>
          <a:p>
            <a:r>
              <a:rPr lang="en-GB" sz="1000" dirty="0">
                <a:solidFill>
                  <a:schemeClr val="accent6">
                    <a:lumMod val="75000"/>
                  </a:schemeClr>
                </a:solidFill>
                <a:latin typeface="Calibri Light (Body)"/>
              </a:rPr>
              <a:t>Source: Wilk et al. </a:t>
            </a:r>
            <a:r>
              <a:rPr lang="en-GB" sz="1000" i="1" dirty="0">
                <a:solidFill>
                  <a:schemeClr val="accent6">
                    <a:lumMod val="75000"/>
                  </a:schemeClr>
                </a:solidFill>
                <a:latin typeface="Calibri Light (Body)"/>
              </a:rPr>
              <a:t>Nat Med</a:t>
            </a:r>
            <a:r>
              <a:rPr lang="en-GB" sz="1000" dirty="0">
                <a:solidFill>
                  <a:schemeClr val="accent6">
                    <a:lumMod val="75000"/>
                  </a:schemeClr>
                </a:solidFill>
                <a:latin typeface="Calibri Light (Body)"/>
              </a:rPr>
              <a:t> </a:t>
            </a:r>
            <a:r>
              <a:rPr lang="en-GB" sz="1000" b="1" dirty="0">
                <a:solidFill>
                  <a:schemeClr val="accent6">
                    <a:lumMod val="75000"/>
                  </a:schemeClr>
                </a:solidFill>
                <a:latin typeface="Calibri Light (Body)"/>
              </a:rPr>
              <a:t>26, </a:t>
            </a:r>
            <a:r>
              <a:rPr lang="en-GB" sz="1000" dirty="0">
                <a:solidFill>
                  <a:schemeClr val="accent6">
                    <a:lumMod val="75000"/>
                  </a:schemeClr>
                </a:solidFill>
                <a:latin typeface="Calibri Light (Body)"/>
              </a:rPr>
              <a:t>1070–1076 (2020)</a:t>
            </a:r>
          </a:p>
        </p:txBody>
      </p:sp>
      <p:sp>
        <p:nvSpPr>
          <p:cNvPr id="18" name="Rectangle 17">
            <a:extLst>
              <a:ext uri="{FF2B5EF4-FFF2-40B4-BE49-F238E27FC236}">
                <a16:creationId xmlns:a16="http://schemas.microsoft.com/office/drawing/2014/main" id="{4967FB45-12D7-4733-93B2-C0E54B2F1951}"/>
              </a:ext>
            </a:extLst>
          </p:cNvPr>
          <p:cNvSpPr/>
          <p:nvPr/>
        </p:nvSpPr>
        <p:spPr>
          <a:xfrm>
            <a:off x="8390406" y="5117671"/>
            <a:ext cx="3116346" cy="246221"/>
          </a:xfrm>
          <a:prstGeom prst="rect">
            <a:avLst/>
          </a:prstGeom>
        </p:spPr>
        <p:txBody>
          <a:bodyPr wrap="square">
            <a:spAutoFit/>
          </a:bodyPr>
          <a:lstStyle/>
          <a:p>
            <a:r>
              <a:rPr lang="en-GB" sz="1000" dirty="0">
                <a:solidFill>
                  <a:schemeClr val="accent6">
                    <a:lumMod val="75000"/>
                  </a:schemeClr>
                </a:solidFill>
              </a:rPr>
              <a:t>Source: </a:t>
            </a:r>
            <a:r>
              <a:rPr lang="en-GB" sz="1000" dirty="0" err="1">
                <a:solidFill>
                  <a:schemeClr val="accent6">
                    <a:lumMod val="75000"/>
                  </a:schemeClr>
                </a:solidFill>
              </a:rPr>
              <a:t>Plasschaert</a:t>
            </a:r>
            <a:r>
              <a:rPr lang="en-GB" sz="1000" dirty="0">
                <a:solidFill>
                  <a:schemeClr val="accent6">
                    <a:lumMod val="75000"/>
                  </a:schemeClr>
                </a:solidFill>
              </a:rPr>
              <a:t> et al. </a:t>
            </a:r>
            <a:r>
              <a:rPr lang="en-GB" sz="1000" i="1" dirty="0">
                <a:solidFill>
                  <a:schemeClr val="accent6">
                    <a:lumMod val="75000"/>
                  </a:schemeClr>
                </a:solidFill>
              </a:rPr>
              <a:t>Nature</a:t>
            </a:r>
            <a:r>
              <a:rPr lang="en-GB" sz="1000" dirty="0">
                <a:solidFill>
                  <a:schemeClr val="accent6">
                    <a:lumMod val="75000"/>
                  </a:schemeClr>
                </a:solidFill>
              </a:rPr>
              <a:t> </a:t>
            </a:r>
            <a:r>
              <a:rPr lang="en-GB" sz="1000" b="1" dirty="0">
                <a:solidFill>
                  <a:schemeClr val="accent6">
                    <a:lumMod val="75000"/>
                  </a:schemeClr>
                </a:solidFill>
              </a:rPr>
              <a:t>560, </a:t>
            </a:r>
            <a:r>
              <a:rPr lang="en-GB" sz="1000" dirty="0">
                <a:solidFill>
                  <a:schemeClr val="accent6">
                    <a:lumMod val="75000"/>
                  </a:schemeClr>
                </a:solidFill>
              </a:rPr>
              <a:t>377–381 (2018)</a:t>
            </a:r>
          </a:p>
        </p:txBody>
      </p:sp>
    </p:spTree>
    <p:extLst>
      <p:ext uri="{BB962C8B-B14F-4D97-AF65-F5344CB8AC3E}">
        <p14:creationId xmlns:p14="http://schemas.microsoft.com/office/powerpoint/2010/main" val="2471201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4EBF-A609-4B48-A570-6EA6113480C6}"/>
              </a:ext>
            </a:extLst>
          </p:cNvPr>
          <p:cNvSpPr>
            <a:spLocks noGrp="1"/>
          </p:cNvSpPr>
          <p:nvPr>
            <p:ph type="title"/>
          </p:nvPr>
        </p:nvSpPr>
        <p:spPr>
          <a:xfrm>
            <a:off x="576248" y="418413"/>
            <a:ext cx="7488237" cy="687881"/>
          </a:xfrm>
        </p:spPr>
        <p:txBody>
          <a:bodyPr/>
          <a:lstStyle/>
          <a:p>
            <a:r>
              <a:rPr lang="en-GB" dirty="0"/>
              <a:t>Technologies</a:t>
            </a:r>
          </a:p>
        </p:txBody>
      </p:sp>
      <p:pic>
        <p:nvPicPr>
          <p:cNvPr id="4" name="Picture 3">
            <a:extLst>
              <a:ext uri="{FF2B5EF4-FFF2-40B4-BE49-F238E27FC236}">
                <a16:creationId xmlns:a16="http://schemas.microsoft.com/office/drawing/2014/main" id="{2F9CA8A6-3017-45A0-9783-8520F75068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53" y="1106294"/>
            <a:ext cx="6972639" cy="3950619"/>
          </a:xfrm>
          <a:prstGeom prst="rect">
            <a:avLst/>
          </a:prstGeom>
        </p:spPr>
      </p:pic>
      <p:sp>
        <p:nvSpPr>
          <p:cNvPr id="3" name="Rectangle 2">
            <a:extLst>
              <a:ext uri="{FF2B5EF4-FFF2-40B4-BE49-F238E27FC236}">
                <a16:creationId xmlns:a16="http://schemas.microsoft.com/office/drawing/2014/main" id="{92E16554-3695-41CE-8D3B-A5182A91550C}"/>
              </a:ext>
            </a:extLst>
          </p:cNvPr>
          <p:cNvSpPr/>
          <p:nvPr/>
        </p:nvSpPr>
        <p:spPr>
          <a:xfrm>
            <a:off x="335360" y="5056913"/>
            <a:ext cx="3408040" cy="261610"/>
          </a:xfrm>
          <a:prstGeom prst="rect">
            <a:avLst/>
          </a:prstGeom>
        </p:spPr>
        <p:txBody>
          <a:bodyPr wrap="square">
            <a:spAutoFit/>
          </a:bodyPr>
          <a:lstStyle/>
          <a:p>
            <a:r>
              <a:rPr lang="en-GB" sz="1100" dirty="0">
                <a:solidFill>
                  <a:schemeClr val="accent6">
                    <a:lumMod val="75000"/>
                  </a:schemeClr>
                </a:solidFill>
              </a:rPr>
              <a:t>Source: </a:t>
            </a:r>
            <a:r>
              <a:rPr lang="en-GB" sz="1100" dirty="0" err="1">
                <a:solidFill>
                  <a:schemeClr val="accent6">
                    <a:lumMod val="75000"/>
                  </a:schemeClr>
                </a:solidFill>
              </a:rPr>
              <a:t>Svensson</a:t>
            </a:r>
            <a:r>
              <a:rPr lang="en-GB" sz="1100" dirty="0">
                <a:solidFill>
                  <a:schemeClr val="accent6">
                    <a:lumMod val="75000"/>
                  </a:schemeClr>
                </a:solidFill>
              </a:rPr>
              <a:t> et al. </a:t>
            </a:r>
            <a:r>
              <a:rPr lang="en-GB" sz="1100" i="1" dirty="0">
                <a:solidFill>
                  <a:schemeClr val="accent6">
                    <a:lumMod val="75000"/>
                  </a:schemeClr>
                </a:solidFill>
              </a:rPr>
              <a:t>Nat </a:t>
            </a:r>
            <a:r>
              <a:rPr lang="en-GB" sz="1100" i="1" dirty="0" err="1">
                <a:solidFill>
                  <a:schemeClr val="accent6">
                    <a:lumMod val="75000"/>
                  </a:schemeClr>
                </a:solidFill>
              </a:rPr>
              <a:t>Protoc</a:t>
            </a:r>
            <a:r>
              <a:rPr lang="en-GB" sz="1100" dirty="0">
                <a:solidFill>
                  <a:schemeClr val="accent6">
                    <a:lumMod val="75000"/>
                  </a:schemeClr>
                </a:solidFill>
              </a:rPr>
              <a:t> </a:t>
            </a:r>
            <a:r>
              <a:rPr lang="en-GB" sz="1100" b="1" dirty="0">
                <a:solidFill>
                  <a:schemeClr val="accent6">
                    <a:lumMod val="75000"/>
                  </a:schemeClr>
                </a:solidFill>
              </a:rPr>
              <a:t>13, </a:t>
            </a:r>
            <a:r>
              <a:rPr lang="en-GB" sz="1100" dirty="0">
                <a:solidFill>
                  <a:schemeClr val="accent6">
                    <a:lumMod val="75000"/>
                  </a:schemeClr>
                </a:solidFill>
              </a:rPr>
              <a:t>599–604 (2018)</a:t>
            </a:r>
          </a:p>
        </p:txBody>
      </p:sp>
      <p:pic>
        <p:nvPicPr>
          <p:cNvPr id="2052" name="Picture 4" descr="Mission Bio Launches in China, Announces Distribution Partnership with Novogene">
            <a:extLst>
              <a:ext uri="{FF2B5EF4-FFF2-40B4-BE49-F238E27FC236}">
                <a16:creationId xmlns:a16="http://schemas.microsoft.com/office/drawing/2014/main" id="{6C6D417B-102E-4304-90A7-10831827F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352" y="3470593"/>
            <a:ext cx="2937595" cy="16523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elsee Launches Genesis System to Overcome Prior Limits of Single ...">
            <a:extLst>
              <a:ext uri="{FF2B5EF4-FFF2-40B4-BE49-F238E27FC236}">
                <a16:creationId xmlns:a16="http://schemas.microsoft.com/office/drawing/2014/main" id="{0EE8A0E8-6048-4425-B4D4-FA34F7EFE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7538" y="986594"/>
            <a:ext cx="2154726" cy="203346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MART-Seq v4 full-length transcriptome analysis with ultimate ...">
            <a:extLst>
              <a:ext uri="{FF2B5EF4-FFF2-40B4-BE49-F238E27FC236}">
                <a16:creationId xmlns:a16="http://schemas.microsoft.com/office/drawing/2014/main" id="{10DFDD6C-68B7-49E3-B675-99134DEEB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81" y="5472501"/>
            <a:ext cx="2665276" cy="132568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Nadia Innovate">
            <a:extLst>
              <a:ext uri="{FF2B5EF4-FFF2-40B4-BE49-F238E27FC236}">
                <a16:creationId xmlns:a16="http://schemas.microsoft.com/office/drawing/2014/main" id="{0A59294F-B40E-4088-8CF5-E0E4A3102C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8" y="2427655"/>
            <a:ext cx="1937449" cy="193744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Overview of the ICELL8 cx Single-Cell System">
            <a:extLst>
              <a:ext uri="{FF2B5EF4-FFF2-40B4-BE49-F238E27FC236}">
                <a16:creationId xmlns:a16="http://schemas.microsoft.com/office/drawing/2014/main" id="{0A454A3E-A574-4C0A-B8C3-FE2D7490E1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6760" y="5187718"/>
            <a:ext cx="5599112" cy="149221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Technology - 10x Genomics">
            <a:extLst>
              <a:ext uri="{FF2B5EF4-FFF2-40B4-BE49-F238E27FC236}">
                <a16:creationId xmlns:a16="http://schemas.microsoft.com/office/drawing/2014/main" id="{6D1086E7-87C0-4F79-A9C6-F93E12A3FB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3910" y="201329"/>
            <a:ext cx="2298410" cy="1947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161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B4EBF-A609-4B48-A570-6EA6113480C6}"/>
              </a:ext>
            </a:extLst>
          </p:cNvPr>
          <p:cNvSpPr>
            <a:spLocks noGrp="1"/>
          </p:cNvSpPr>
          <p:nvPr>
            <p:ph type="title"/>
          </p:nvPr>
        </p:nvSpPr>
        <p:spPr>
          <a:xfrm>
            <a:off x="-146744" y="226093"/>
            <a:ext cx="7488237" cy="504433"/>
          </a:xfrm>
        </p:spPr>
        <p:txBody>
          <a:bodyPr/>
          <a:lstStyle/>
          <a:p>
            <a:r>
              <a:rPr lang="en-GB" sz="4400" dirty="0"/>
              <a:t>History and progress</a:t>
            </a:r>
          </a:p>
        </p:txBody>
      </p:sp>
      <p:pic>
        <p:nvPicPr>
          <p:cNvPr id="22530" name="Picture 2" descr="LOGO">
            <a:extLst>
              <a:ext uri="{FF2B5EF4-FFF2-40B4-BE49-F238E27FC236}">
                <a16:creationId xmlns:a16="http://schemas.microsoft.com/office/drawing/2014/main" id="{604AD0B1-BCD1-4578-98A6-76335618D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9779" y="117827"/>
            <a:ext cx="4589102" cy="40097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9B0C0F7-1592-466C-A794-6CC367D17F89}"/>
              </a:ext>
            </a:extLst>
          </p:cNvPr>
          <p:cNvPicPr>
            <a:picLocks noChangeAspect="1"/>
          </p:cNvPicPr>
          <p:nvPr/>
        </p:nvPicPr>
        <p:blipFill>
          <a:blip r:embed="rId4"/>
          <a:stretch>
            <a:fillRect/>
          </a:stretch>
        </p:blipFill>
        <p:spPr>
          <a:xfrm>
            <a:off x="479376" y="4430023"/>
            <a:ext cx="4478153" cy="2226568"/>
          </a:xfrm>
          <a:prstGeom prst="rect">
            <a:avLst/>
          </a:prstGeom>
        </p:spPr>
      </p:pic>
      <p:pic>
        <p:nvPicPr>
          <p:cNvPr id="6" name="Picture 5">
            <a:extLst>
              <a:ext uri="{FF2B5EF4-FFF2-40B4-BE49-F238E27FC236}">
                <a16:creationId xmlns:a16="http://schemas.microsoft.com/office/drawing/2014/main" id="{3683C62C-689D-4CDD-B681-D6A85576766C}"/>
              </a:ext>
            </a:extLst>
          </p:cNvPr>
          <p:cNvPicPr>
            <a:picLocks noChangeAspect="1"/>
          </p:cNvPicPr>
          <p:nvPr/>
        </p:nvPicPr>
        <p:blipFill>
          <a:blip r:embed="rId5"/>
          <a:stretch>
            <a:fillRect/>
          </a:stretch>
        </p:blipFill>
        <p:spPr>
          <a:xfrm>
            <a:off x="91143" y="792491"/>
            <a:ext cx="7320411" cy="3128064"/>
          </a:xfrm>
          <a:prstGeom prst="rect">
            <a:avLst/>
          </a:prstGeom>
        </p:spPr>
      </p:pic>
      <p:sp>
        <p:nvSpPr>
          <p:cNvPr id="5" name="Rectangle 4">
            <a:extLst>
              <a:ext uri="{FF2B5EF4-FFF2-40B4-BE49-F238E27FC236}">
                <a16:creationId xmlns:a16="http://schemas.microsoft.com/office/drawing/2014/main" id="{E72F116B-12CF-45BC-91F0-94EC3C43098B}"/>
              </a:ext>
            </a:extLst>
          </p:cNvPr>
          <p:cNvSpPr/>
          <p:nvPr/>
        </p:nvSpPr>
        <p:spPr>
          <a:xfrm>
            <a:off x="335360" y="4044484"/>
            <a:ext cx="5086649" cy="261610"/>
          </a:xfrm>
          <a:prstGeom prst="rect">
            <a:avLst/>
          </a:prstGeom>
        </p:spPr>
        <p:txBody>
          <a:bodyPr wrap="none">
            <a:spAutoFit/>
          </a:bodyPr>
          <a:lstStyle/>
          <a:p>
            <a:r>
              <a:rPr lang="en-GB" sz="1100" dirty="0">
                <a:solidFill>
                  <a:schemeClr val="accent6">
                    <a:lumMod val="75000"/>
                  </a:schemeClr>
                </a:solidFill>
              </a:rPr>
              <a:t>Source: Introduction to </a:t>
            </a:r>
            <a:r>
              <a:rPr lang="en-GB" sz="1100" dirty="0" err="1">
                <a:solidFill>
                  <a:schemeClr val="accent6">
                    <a:lumMod val="75000"/>
                  </a:schemeClr>
                </a:solidFill>
              </a:rPr>
              <a:t>scRNASeq</a:t>
            </a:r>
            <a:r>
              <a:rPr lang="en-GB" sz="1100" dirty="0">
                <a:solidFill>
                  <a:schemeClr val="accent6">
                    <a:lumMod val="75000"/>
                  </a:schemeClr>
                </a:solidFill>
              </a:rPr>
              <a:t>, Timothy Tickle &amp; Brian Haas, Broad Institute, 2017</a:t>
            </a:r>
          </a:p>
        </p:txBody>
      </p:sp>
      <p:sp>
        <p:nvSpPr>
          <p:cNvPr id="8" name="Rectangle 7">
            <a:extLst>
              <a:ext uri="{FF2B5EF4-FFF2-40B4-BE49-F238E27FC236}">
                <a16:creationId xmlns:a16="http://schemas.microsoft.com/office/drawing/2014/main" id="{9A8C6F5B-A94F-4C7D-9CA1-1960A0352AD6}"/>
              </a:ext>
            </a:extLst>
          </p:cNvPr>
          <p:cNvSpPr/>
          <p:nvPr/>
        </p:nvSpPr>
        <p:spPr>
          <a:xfrm>
            <a:off x="483320" y="6595854"/>
            <a:ext cx="6096000" cy="261610"/>
          </a:xfrm>
          <a:prstGeom prst="rect">
            <a:avLst/>
          </a:prstGeom>
        </p:spPr>
        <p:txBody>
          <a:bodyPr>
            <a:spAutoFit/>
          </a:bodyPr>
          <a:lstStyle/>
          <a:p>
            <a:r>
              <a:rPr lang="en-GB" sz="1100" dirty="0">
                <a:solidFill>
                  <a:schemeClr val="accent6">
                    <a:lumMod val="75000"/>
                  </a:schemeClr>
                </a:solidFill>
              </a:rPr>
              <a:t>Roy et al. Science Advances (2018)</a:t>
            </a:r>
          </a:p>
        </p:txBody>
      </p:sp>
      <p:pic>
        <p:nvPicPr>
          <p:cNvPr id="9" name="Picture 8">
            <a:extLst>
              <a:ext uri="{FF2B5EF4-FFF2-40B4-BE49-F238E27FC236}">
                <a16:creationId xmlns:a16="http://schemas.microsoft.com/office/drawing/2014/main" id="{D4EE0D6E-6055-420D-9683-30CC2E74838A}"/>
              </a:ext>
            </a:extLst>
          </p:cNvPr>
          <p:cNvPicPr>
            <a:picLocks noChangeAspect="1"/>
          </p:cNvPicPr>
          <p:nvPr/>
        </p:nvPicPr>
        <p:blipFill>
          <a:blip r:embed="rId6"/>
          <a:stretch>
            <a:fillRect/>
          </a:stretch>
        </p:blipFill>
        <p:spPr>
          <a:xfrm>
            <a:off x="5319675" y="4354581"/>
            <a:ext cx="3114675" cy="2190750"/>
          </a:xfrm>
          <a:prstGeom prst="rect">
            <a:avLst/>
          </a:prstGeom>
        </p:spPr>
      </p:pic>
      <p:sp>
        <p:nvSpPr>
          <p:cNvPr id="12" name="Rectangle 11">
            <a:extLst>
              <a:ext uri="{FF2B5EF4-FFF2-40B4-BE49-F238E27FC236}">
                <a16:creationId xmlns:a16="http://schemas.microsoft.com/office/drawing/2014/main" id="{01674969-F239-4EB6-9B8A-3626B752CB32}"/>
              </a:ext>
            </a:extLst>
          </p:cNvPr>
          <p:cNvSpPr/>
          <p:nvPr/>
        </p:nvSpPr>
        <p:spPr>
          <a:xfrm>
            <a:off x="7506397" y="423159"/>
            <a:ext cx="3493657" cy="369332"/>
          </a:xfrm>
          <a:prstGeom prst="rect">
            <a:avLst/>
          </a:prstGeom>
        </p:spPr>
        <p:txBody>
          <a:bodyPr wrap="square">
            <a:spAutoFit/>
          </a:bodyPr>
          <a:lstStyle/>
          <a:p>
            <a:r>
              <a:rPr lang="en-GB" dirty="0">
                <a:solidFill>
                  <a:srgbClr val="FF0000"/>
                </a:solidFill>
              </a:rPr>
              <a:t>Publications using 10x Genomics</a:t>
            </a:r>
          </a:p>
        </p:txBody>
      </p:sp>
      <p:sp>
        <p:nvSpPr>
          <p:cNvPr id="13" name="Rectangle 12">
            <a:extLst>
              <a:ext uri="{FF2B5EF4-FFF2-40B4-BE49-F238E27FC236}">
                <a16:creationId xmlns:a16="http://schemas.microsoft.com/office/drawing/2014/main" id="{3ED54764-C071-432D-95E1-083F85CFAABB}"/>
              </a:ext>
            </a:extLst>
          </p:cNvPr>
          <p:cNvSpPr/>
          <p:nvPr/>
        </p:nvSpPr>
        <p:spPr>
          <a:xfrm>
            <a:off x="5735960" y="6458460"/>
            <a:ext cx="2626042" cy="307777"/>
          </a:xfrm>
          <a:prstGeom prst="rect">
            <a:avLst/>
          </a:prstGeom>
        </p:spPr>
        <p:txBody>
          <a:bodyPr wrap="square">
            <a:spAutoFit/>
          </a:bodyPr>
          <a:lstStyle/>
          <a:p>
            <a:r>
              <a:rPr lang="en-GB" sz="1400" dirty="0">
                <a:solidFill>
                  <a:srgbClr val="FF0000"/>
                </a:solidFill>
              </a:rPr>
              <a:t>PubMed search for ‘</a:t>
            </a:r>
            <a:r>
              <a:rPr lang="en-GB" sz="1400" dirty="0" err="1">
                <a:solidFill>
                  <a:srgbClr val="FF0000"/>
                </a:solidFill>
              </a:rPr>
              <a:t>scRNA-seq</a:t>
            </a:r>
            <a:r>
              <a:rPr lang="en-GB" sz="1400" dirty="0">
                <a:solidFill>
                  <a:srgbClr val="FF0000"/>
                </a:solidFill>
              </a:rPr>
              <a:t>’</a:t>
            </a:r>
          </a:p>
        </p:txBody>
      </p:sp>
      <p:sp>
        <p:nvSpPr>
          <p:cNvPr id="14" name="Rectangle 13">
            <a:extLst>
              <a:ext uri="{FF2B5EF4-FFF2-40B4-BE49-F238E27FC236}">
                <a16:creationId xmlns:a16="http://schemas.microsoft.com/office/drawing/2014/main" id="{9F261AEE-C7B9-4AE6-B056-FEC86E72945D}"/>
              </a:ext>
            </a:extLst>
          </p:cNvPr>
          <p:cNvSpPr/>
          <p:nvPr/>
        </p:nvSpPr>
        <p:spPr>
          <a:xfrm>
            <a:off x="7341493" y="4148668"/>
            <a:ext cx="6096000" cy="230832"/>
          </a:xfrm>
          <a:prstGeom prst="rect">
            <a:avLst/>
          </a:prstGeom>
        </p:spPr>
        <p:txBody>
          <a:bodyPr>
            <a:spAutoFit/>
          </a:bodyPr>
          <a:lstStyle/>
          <a:p>
            <a:r>
              <a:rPr lang="en-GB" sz="900" dirty="0">
                <a:solidFill>
                  <a:schemeClr val="accent6">
                    <a:lumMod val="75000"/>
                  </a:schemeClr>
                </a:solidFill>
              </a:rPr>
              <a:t>Source: </a:t>
            </a:r>
            <a:r>
              <a:rPr lang="en-GB" sz="900" dirty="0">
                <a:solidFill>
                  <a:schemeClr val="accent6">
                    <a:lumMod val="75000"/>
                  </a:schemeClr>
                </a:solidFill>
                <a:hlinkClick r:id="rId7">
                  <a:extLst>
                    <a:ext uri="{A12FA001-AC4F-418D-AE19-62706E023703}">
                      <ahyp:hlinkClr xmlns:ahyp="http://schemas.microsoft.com/office/drawing/2018/hyperlinkcolor" val="tx"/>
                    </a:ext>
                  </a:extLst>
                </a:hlinkClick>
              </a:rPr>
              <a:t>https://www.sec.gov/Archives/edgar/data/1770787/000119312519224368/d737378ds1.htm</a:t>
            </a:r>
            <a:endParaRPr lang="en-GB" sz="900" dirty="0">
              <a:solidFill>
                <a:schemeClr val="accent6">
                  <a:lumMod val="75000"/>
                </a:schemeClr>
              </a:solidFill>
            </a:endParaRPr>
          </a:p>
        </p:txBody>
      </p:sp>
    </p:spTree>
    <p:extLst>
      <p:ext uri="{BB962C8B-B14F-4D97-AF65-F5344CB8AC3E}">
        <p14:creationId xmlns:p14="http://schemas.microsoft.com/office/powerpoint/2010/main" val="2680379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335360" y="476672"/>
            <a:ext cx="8640960" cy="687881"/>
          </a:xfrm>
        </p:spPr>
        <p:txBody>
          <a:bodyPr/>
          <a:lstStyle/>
          <a:p>
            <a:r>
              <a:rPr lang="en-GB" dirty="0"/>
              <a:t>workflow</a:t>
            </a:r>
          </a:p>
        </p:txBody>
      </p:sp>
      <p:pic>
        <p:nvPicPr>
          <p:cNvPr id="2052" name="Picture 4" descr="Single cell sequencing (taken from Wikipedia)">
            <a:extLst>
              <a:ext uri="{FF2B5EF4-FFF2-40B4-BE49-F238E27FC236}">
                <a16:creationId xmlns:a16="http://schemas.microsoft.com/office/drawing/2014/main" id="{D8AA91DD-63C5-4630-B3A4-BCDAF903C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054" y="1288538"/>
            <a:ext cx="6814202" cy="48210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C16DDAE-35D7-48AF-912A-EA38B4A80A03}"/>
              </a:ext>
            </a:extLst>
          </p:cNvPr>
          <p:cNvSpPr/>
          <p:nvPr/>
        </p:nvSpPr>
        <p:spPr>
          <a:xfrm>
            <a:off x="1767093" y="6167942"/>
            <a:ext cx="3968867" cy="261610"/>
          </a:xfrm>
          <a:prstGeom prst="rect">
            <a:avLst/>
          </a:prstGeom>
        </p:spPr>
        <p:txBody>
          <a:bodyPr wrap="square">
            <a:spAutoFit/>
          </a:bodyPr>
          <a:lstStyle/>
          <a:p>
            <a:r>
              <a:rPr lang="en-GB" sz="1100" dirty="0">
                <a:solidFill>
                  <a:schemeClr val="accent6">
                    <a:lumMod val="75000"/>
                  </a:schemeClr>
                </a:solidFill>
              </a:rPr>
              <a:t>Source: </a:t>
            </a:r>
            <a:r>
              <a:rPr lang="en-GB" sz="1100" dirty="0">
                <a:solidFill>
                  <a:schemeClr val="accent6">
                    <a:lumMod val="75000"/>
                  </a:schemeClr>
                </a:solidFill>
                <a:hlinkClick r:id="rId3">
                  <a:extLst>
                    <a:ext uri="{A12FA001-AC4F-418D-AE19-62706E023703}">
                      <ahyp:hlinkClr xmlns:ahyp="http://schemas.microsoft.com/office/drawing/2018/hyperlinkcolor" val="tx"/>
                    </a:ext>
                  </a:extLst>
                </a:hlinkClick>
              </a:rPr>
              <a:t>https://en.wikipedia.org/wiki/Single_cell_sequencing</a:t>
            </a:r>
            <a:endParaRPr lang="en-GB" sz="1100" dirty="0">
              <a:solidFill>
                <a:schemeClr val="accent6">
                  <a:lumMod val="75000"/>
                </a:schemeClr>
              </a:solidFill>
            </a:endParaRPr>
          </a:p>
        </p:txBody>
      </p:sp>
      <p:pic>
        <p:nvPicPr>
          <p:cNvPr id="3076" name="Picture 4" descr="Cisco IOS Telnet Vulnerability (Critical) – Over 300 switch models ...">
            <a:extLst>
              <a:ext uri="{FF2B5EF4-FFF2-40B4-BE49-F238E27FC236}">
                <a16:creationId xmlns:a16="http://schemas.microsoft.com/office/drawing/2014/main" id="{A68234D6-26BE-4570-9077-5F8E8AAFA4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10" y="1296070"/>
            <a:ext cx="1400944" cy="140094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8DAA481-F95F-4ADD-BE7D-AA0910ED7A17}"/>
              </a:ext>
            </a:extLst>
          </p:cNvPr>
          <p:cNvSpPr/>
          <p:nvPr/>
        </p:nvSpPr>
        <p:spPr>
          <a:xfrm>
            <a:off x="134862" y="2755370"/>
            <a:ext cx="1656183" cy="923330"/>
          </a:xfrm>
          <a:prstGeom prst="rect">
            <a:avLst/>
          </a:prstGeom>
        </p:spPr>
        <p:txBody>
          <a:bodyPr wrap="square">
            <a:spAutoFit/>
          </a:bodyPr>
          <a:lstStyle/>
          <a:p>
            <a:r>
              <a:rPr lang="en-GB" dirty="0">
                <a:solidFill>
                  <a:srgbClr val="FF0000"/>
                </a:solidFill>
              </a:rPr>
              <a:t>Good sample preparation is key to success!</a:t>
            </a:r>
          </a:p>
        </p:txBody>
      </p:sp>
    </p:spTree>
    <p:extLst>
      <p:ext uri="{BB962C8B-B14F-4D97-AF65-F5344CB8AC3E}">
        <p14:creationId xmlns:p14="http://schemas.microsoft.com/office/powerpoint/2010/main" val="145389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5E58EC-17A5-44B6-8200-16B74C6EBC8D}"/>
              </a:ext>
            </a:extLst>
          </p:cNvPr>
          <p:cNvSpPr>
            <a:spLocks noGrp="1"/>
          </p:cNvSpPr>
          <p:nvPr>
            <p:ph type="title"/>
          </p:nvPr>
        </p:nvSpPr>
        <p:spPr>
          <a:xfrm>
            <a:off x="335360" y="476672"/>
            <a:ext cx="8640960" cy="687881"/>
          </a:xfrm>
        </p:spPr>
        <p:txBody>
          <a:bodyPr/>
          <a:lstStyle/>
          <a:p>
            <a:r>
              <a:rPr lang="en-GB" dirty="0"/>
              <a:t>SAMPLE preparation</a:t>
            </a:r>
          </a:p>
        </p:txBody>
      </p:sp>
      <p:sp>
        <p:nvSpPr>
          <p:cNvPr id="14" name="Rectangle 13">
            <a:extLst>
              <a:ext uri="{FF2B5EF4-FFF2-40B4-BE49-F238E27FC236}">
                <a16:creationId xmlns:a16="http://schemas.microsoft.com/office/drawing/2014/main" id="{96081188-7922-4E44-9253-D04EE5543798}"/>
              </a:ext>
            </a:extLst>
          </p:cNvPr>
          <p:cNvSpPr/>
          <p:nvPr/>
        </p:nvSpPr>
        <p:spPr>
          <a:xfrm>
            <a:off x="353132" y="1241114"/>
            <a:ext cx="7111019" cy="5632311"/>
          </a:xfrm>
          <a:prstGeom prst="rect">
            <a:avLst/>
          </a:prstGeom>
        </p:spPr>
        <p:txBody>
          <a:bodyPr wrap="square">
            <a:spAutoFit/>
          </a:bodyPr>
          <a:lstStyle/>
          <a:p>
            <a:pPr marL="285750" indent="-285750">
              <a:buFontTx/>
              <a:buChar char="-"/>
            </a:pPr>
            <a:r>
              <a:rPr lang="en-GB" dirty="0"/>
              <a:t>Understand well the nature of the sample (sampling conditions, preparation, purity)</a:t>
            </a:r>
          </a:p>
          <a:p>
            <a:pPr marL="285750" indent="-285750">
              <a:buFontTx/>
              <a:buChar char="-"/>
            </a:pPr>
            <a:r>
              <a:rPr lang="en-GB" dirty="0"/>
              <a:t>Identify the source of technical effects to help resolving them</a:t>
            </a:r>
          </a:p>
          <a:p>
            <a:pPr marL="285750" indent="-285750">
              <a:buFontTx/>
              <a:buChar char="-"/>
            </a:pPr>
            <a:r>
              <a:rPr lang="en-GB" dirty="0"/>
              <a:t>Practice your sample preparation, optimise the protocol well, do not rush to the final experiment</a:t>
            </a:r>
          </a:p>
          <a:p>
            <a:pPr marL="285750" indent="-285750">
              <a:buFontTx/>
              <a:buChar char="-"/>
            </a:pPr>
            <a:r>
              <a:rPr lang="en-GB" dirty="0"/>
              <a:t>A well planned pilot experiment is essential for evaluating sample preparation and for understanding the required number of cells.</a:t>
            </a:r>
          </a:p>
          <a:p>
            <a:pPr marL="285750" indent="-285750">
              <a:buFontTx/>
              <a:buChar char="-"/>
            </a:pPr>
            <a:r>
              <a:rPr lang="en-GB" dirty="0"/>
              <a:t>You need your cells to be highly viable (&gt;90-95%), have no clumps and no debris. Cell membrane integrity is a must!</a:t>
            </a:r>
          </a:p>
          <a:p>
            <a:pPr marL="742950" lvl="1" indent="-285750">
              <a:buFontTx/>
              <a:buChar char="-"/>
            </a:pPr>
            <a:r>
              <a:rPr lang="en-GB" dirty="0"/>
              <a:t>Gentle treatment, short sample preparation, low temperature. Protocols will vary for different cell type</a:t>
            </a:r>
          </a:p>
          <a:p>
            <a:pPr marL="742950" lvl="1" indent="-285750">
              <a:buFontTx/>
              <a:buChar char="-"/>
            </a:pPr>
            <a:r>
              <a:rPr lang="en-GB" dirty="0"/>
              <a:t>Usual buffer: PBS with 0.1-1% BSA (no EDTA, Mg+, Ca+, Tween)</a:t>
            </a:r>
          </a:p>
          <a:p>
            <a:pPr marL="285750" indent="-285750">
              <a:buFontTx/>
              <a:buChar char="-"/>
            </a:pPr>
            <a:r>
              <a:rPr lang="en-GB" dirty="0"/>
              <a:t>Free-floating RNA will make analysis more challenging</a:t>
            </a:r>
          </a:p>
          <a:p>
            <a:pPr marL="285750" indent="-285750">
              <a:buFontTx/>
              <a:buChar char="-"/>
            </a:pPr>
            <a:r>
              <a:rPr lang="en-GB" dirty="0"/>
              <a:t>Be cautious about FACS (especially with more fragile cells). If FACS necessary for enrichment, remember that time is crucial factor</a:t>
            </a:r>
          </a:p>
          <a:p>
            <a:pPr marL="285750" indent="-285750">
              <a:buFontTx/>
              <a:buChar char="-"/>
            </a:pPr>
            <a:r>
              <a:rPr lang="en-GB" dirty="0"/>
              <a:t>Count with haemocytometer or cell counter (Countess II Automated Cell Counter)  – do not trust sorter counts</a:t>
            </a:r>
          </a:p>
          <a:p>
            <a:pPr marL="285750" indent="-285750">
              <a:buFontTx/>
              <a:buChar char="-"/>
            </a:pPr>
            <a:r>
              <a:rPr lang="en-GB" dirty="0"/>
              <a:t>Fixation and cryopreservation are not compatible with many techniques – and generally should be avoided if possible (</a:t>
            </a:r>
            <a:r>
              <a:rPr lang="en-GB" dirty="0" err="1"/>
              <a:t>Nuc-seq</a:t>
            </a:r>
            <a:r>
              <a:rPr lang="en-GB" dirty="0"/>
              <a:t> might be a solution for frozen samples)</a:t>
            </a:r>
          </a:p>
        </p:txBody>
      </p:sp>
      <p:pic>
        <p:nvPicPr>
          <p:cNvPr id="8" name="Picture 7">
            <a:extLst>
              <a:ext uri="{FF2B5EF4-FFF2-40B4-BE49-F238E27FC236}">
                <a16:creationId xmlns:a16="http://schemas.microsoft.com/office/drawing/2014/main" id="{B6BC5758-E13C-46DC-8EED-CE34358EE405}"/>
              </a:ext>
            </a:extLst>
          </p:cNvPr>
          <p:cNvPicPr>
            <a:picLocks noChangeAspect="1"/>
          </p:cNvPicPr>
          <p:nvPr/>
        </p:nvPicPr>
        <p:blipFill>
          <a:blip r:embed="rId2"/>
          <a:stretch>
            <a:fillRect/>
          </a:stretch>
        </p:blipFill>
        <p:spPr>
          <a:xfrm>
            <a:off x="7621381" y="4437112"/>
            <a:ext cx="4535019" cy="1334211"/>
          </a:xfrm>
          <a:prstGeom prst="rect">
            <a:avLst/>
          </a:prstGeom>
        </p:spPr>
      </p:pic>
      <p:pic>
        <p:nvPicPr>
          <p:cNvPr id="5124" name="Picture 4" descr="Image for post">
            <a:extLst>
              <a:ext uri="{FF2B5EF4-FFF2-40B4-BE49-F238E27FC236}">
                <a16:creationId xmlns:a16="http://schemas.microsoft.com/office/drawing/2014/main" id="{6C691D79-9562-4684-99EE-49FD68B9B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081" y="1307154"/>
            <a:ext cx="4535019" cy="259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293309"/>
      </p:ext>
    </p:extLst>
  </p:cSld>
  <p:clrMapOvr>
    <a:masterClrMapping/>
  </p:clrMapOvr>
</p:sld>
</file>

<file path=ppt/theme/theme1.xml><?xml version="1.0" encoding="utf-8"?>
<a:theme xmlns:a="http://schemas.openxmlformats.org/drawingml/2006/main" name="Cancer Research UK">
  <a:themeElements>
    <a:clrScheme name="Cancer Research 2">
      <a:dk1>
        <a:srgbClr val="58595B"/>
      </a:dk1>
      <a:lt1>
        <a:sysClr val="window" lastClr="FFFFFF"/>
      </a:lt1>
      <a:dk2>
        <a:srgbClr val="2E008B"/>
      </a:dk2>
      <a:lt2>
        <a:srgbClr val="EC008C"/>
      </a:lt2>
      <a:accent1>
        <a:srgbClr val="00B6ED"/>
      </a:accent1>
      <a:accent2>
        <a:srgbClr val="A7A8AA"/>
      </a:accent2>
      <a:accent3>
        <a:srgbClr val="AB99D1"/>
      </a:accent3>
      <a:accent4>
        <a:srgbClr val="F799D1"/>
      </a:accent4>
      <a:accent5>
        <a:srgbClr val="99E2F8"/>
      </a:accent5>
      <a:accent6>
        <a:srgbClr val="D9D9D8"/>
      </a:accent6>
      <a:hlink>
        <a:srgbClr val="AB99D1"/>
      </a:hlink>
      <a:folHlink>
        <a:srgbClr val="99E2F8"/>
      </a:folHlink>
    </a:clrScheme>
    <a:fontScheme name="Cancer Research UK - specialist">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cer Research UK (Specialist)_16x9 template_draft4" id="{490E78E8-C2C9-433E-86D7-22AA4C5D3088}" vid="{15F283FA-0709-499B-976B-8A074D77DA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1552</TotalTime>
  <Words>2643</Words>
  <Application>Microsoft Office PowerPoint</Application>
  <PresentationFormat>Widescreen</PresentationFormat>
  <Paragraphs>285</Paragraphs>
  <Slides>35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Andalus</vt:lpstr>
      <vt:lpstr>Arial</vt:lpstr>
      <vt:lpstr>Calibri</vt:lpstr>
      <vt:lpstr>Calibri Light</vt:lpstr>
      <vt:lpstr>Calibri Light (Body)</vt:lpstr>
      <vt:lpstr>Helvetica Neue</vt:lpstr>
      <vt:lpstr>Lato</vt:lpstr>
      <vt:lpstr>Cancer Research UK</vt:lpstr>
      <vt:lpstr>Introduction to SINGLE CELL RNA-SEQ</vt:lpstr>
      <vt:lpstr>Bulk vs single cell rna-seq</vt:lpstr>
      <vt:lpstr>PowerPoint Presentation</vt:lpstr>
      <vt:lpstr>PowerPoint Presentation</vt:lpstr>
      <vt:lpstr>applications</vt:lpstr>
      <vt:lpstr>Technologies</vt:lpstr>
      <vt:lpstr>History and progress</vt:lpstr>
      <vt:lpstr>workflow</vt:lpstr>
      <vt:lpstr>SAMPLE preparation</vt:lpstr>
      <vt:lpstr>Technologies</vt:lpstr>
      <vt:lpstr>Comparison of technologies</vt:lpstr>
      <vt:lpstr>Performance</vt:lpstr>
      <vt:lpstr>More CELLs or MORE GENES?</vt:lpstr>
      <vt:lpstr>SMART-SEQ2/3/4 overview</vt:lpstr>
      <vt:lpstr>SMART-SEQ2/3/4 + Mosquito</vt:lpstr>
      <vt:lpstr>CELLEnOne</vt:lpstr>
      <vt:lpstr>DROP-SEQ overview</vt:lpstr>
      <vt:lpstr>UMI – unique molecular identifiers</vt:lpstr>
      <vt:lpstr>10x Genomics overview</vt:lpstr>
      <vt:lpstr>10x Genomics overview</vt:lpstr>
      <vt:lpstr>10x Genomics overview</vt:lpstr>
      <vt:lpstr>10x Genomics libraries</vt:lpstr>
      <vt:lpstr>CITE-SEQ: Cellular Indexing of Transcriptomes and Epitopes by Sequencing </vt:lpstr>
      <vt:lpstr>CELL hashing</vt:lpstr>
      <vt:lpstr>Isoforms</vt:lpstr>
      <vt:lpstr>CRISPR screening</vt:lpstr>
      <vt:lpstr>Single cell ATAC-seq</vt:lpstr>
      <vt:lpstr>ATAC-seq + RNA-SEQ</vt:lpstr>
      <vt:lpstr>TaRGETED panels</vt:lpstr>
      <vt:lpstr>SPATIAL TRANSCRIPTOMICS</vt:lpstr>
      <vt:lpstr>SPATIAL TRANSCRIPTOMICS</vt:lpstr>
      <vt:lpstr>Experimental design</vt:lpstr>
      <vt:lpstr>What platform Should I use?</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formatting instructions</dc:title>
  <dc:creator>Alex Allaway</dc:creator>
  <cp:lastModifiedBy>Katarzyna Kania</cp:lastModifiedBy>
  <cp:revision>108</cp:revision>
  <dcterms:created xsi:type="dcterms:W3CDTF">2018-10-02T14:26:27Z</dcterms:created>
  <dcterms:modified xsi:type="dcterms:W3CDTF">2020-07-19T20:53:39Z</dcterms:modified>
</cp:coreProperties>
</file>